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5532" r:id="rId3"/>
    <p:sldId id="5548" r:id="rId4"/>
    <p:sldId id="339" r:id="rId5"/>
    <p:sldId id="352" r:id="rId6"/>
    <p:sldId id="5511" r:id="rId7"/>
    <p:sldId id="341" r:id="rId8"/>
    <p:sldId id="5525" r:id="rId9"/>
    <p:sldId id="5531" r:id="rId10"/>
    <p:sldId id="5542" r:id="rId11"/>
    <p:sldId id="5516" r:id="rId12"/>
    <p:sldId id="5533" r:id="rId13"/>
    <p:sldId id="5526" r:id="rId14"/>
    <p:sldId id="342" r:id="rId15"/>
    <p:sldId id="5524" r:id="rId16"/>
    <p:sldId id="5521" r:id="rId17"/>
    <p:sldId id="350" r:id="rId18"/>
    <p:sldId id="5520" r:id="rId19"/>
    <p:sldId id="5537" r:id="rId20"/>
    <p:sldId id="5545" r:id="rId21"/>
    <p:sldId id="5546" r:id="rId22"/>
    <p:sldId id="5540" r:id="rId23"/>
    <p:sldId id="5522" r:id="rId24"/>
    <p:sldId id="5528" r:id="rId25"/>
    <p:sldId id="5514" r:id="rId26"/>
    <p:sldId id="5529" r:id="rId27"/>
    <p:sldId id="5543" r:id="rId28"/>
    <p:sldId id="5536" r:id="rId29"/>
    <p:sldId id="5535" r:id="rId30"/>
    <p:sldId id="5519" r:id="rId31"/>
    <p:sldId id="5518" r:id="rId32"/>
    <p:sldId id="5530" r:id="rId33"/>
    <p:sldId id="5544" r:id="rId34"/>
    <p:sldId id="5547" r:id="rId35"/>
    <p:sldId id="5523" r:id="rId36"/>
    <p:sldId id="5515" r:id="rId37"/>
    <p:sldId id="338" r:id="rId3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2087"/>
    <a:srgbClr val="E8449A"/>
    <a:srgbClr val="FDF3ED"/>
    <a:srgbClr val="F1E8F8"/>
    <a:srgbClr val="EEF7E9"/>
    <a:srgbClr val="FDF1E9"/>
    <a:srgbClr val="FCE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E6F36-BCB5-4D01-B8BA-082C46993377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C7E68-E4E5-4DCC-9E52-060B1D6930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88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863D-530C-4300-8EFE-B9F29369D9BF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9AD6-915B-422F-853B-BDC372C5C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44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863D-530C-4300-8EFE-B9F29369D9BF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9AD6-915B-422F-853B-BDC372C5C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32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863D-530C-4300-8EFE-B9F29369D9BF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9AD6-915B-422F-853B-BDC372C5C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90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863D-530C-4300-8EFE-B9F29369D9BF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9AD6-915B-422F-853B-BDC372C5C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01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863D-530C-4300-8EFE-B9F29369D9BF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9AD6-915B-422F-853B-BDC372C5C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4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863D-530C-4300-8EFE-B9F29369D9BF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9AD6-915B-422F-853B-BDC372C5C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11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863D-530C-4300-8EFE-B9F29369D9BF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9AD6-915B-422F-853B-BDC372C5C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23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863D-530C-4300-8EFE-B9F29369D9BF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9AD6-915B-422F-853B-BDC372C5C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07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863D-530C-4300-8EFE-B9F29369D9BF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9AD6-915B-422F-853B-BDC372C5C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6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863D-530C-4300-8EFE-B9F29369D9BF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9AD6-915B-422F-853B-BDC372C5C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11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863D-530C-4300-8EFE-B9F29369D9BF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9AD6-915B-422F-853B-BDC372C5C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68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7863D-530C-4300-8EFE-B9F29369D9BF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9AD6-915B-422F-853B-BDC372C5C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08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0588" y="262030"/>
            <a:ext cx="11053698" cy="1558774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fr-FR" sz="4800" b="1" dirty="0">
                <a:solidFill>
                  <a:srgbClr val="E42087"/>
                </a:solidFill>
                <a:latin typeface="+mn-lt"/>
                <a:ea typeface="Times New Roman" panose="02020603050405020304" pitchFamily="18" charset="0"/>
              </a:rPr>
              <a:t>I</a:t>
            </a:r>
            <a:r>
              <a:rPr lang="fr-FR" sz="4800" b="1" dirty="0">
                <a:solidFill>
                  <a:srgbClr val="E42087"/>
                </a:solidFill>
                <a:effectLst/>
                <a:latin typeface="+mn-lt"/>
                <a:ea typeface="Times New Roman" panose="02020603050405020304" pitchFamily="18" charset="0"/>
              </a:rPr>
              <a:t>nsuffisance cardiaque au cours de l’infection à COVID 19 </a:t>
            </a:r>
            <a:endParaRPr lang="fr-FR" sz="16600" b="1" dirty="0">
              <a:solidFill>
                <a:srgbClr val="E42087"/>
              </a:solidFill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13070" y="4346542"/>
            <a:ext cx="7551313" cy="738142"/>
          </a:xfrm>
          <a:noFill/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fr-FR" sz="3600" b="1" dirty="0">
                <a:solidFill>
                  <a:srgbClr val="002060"/>
                </a:solidFill>
              </a:rPr>
              <a:t>Abdoul Kane</a:t>
            </a:r>
          </a:p>
        </p:txBody>
      </p:sp>
      <p:pic>
        <p:nvPicPr>
          <p:cNvPr id="1026" name="Picture 2" descr="COVID-19 and Heart Health">
            <a:extLst>
              <a:ext uri="{FF2B5EF4-FFF2-40B4-BE49-F238E27FC236}">
                <a16:creationId xmlns:a16="http://schemas.microsoft.com/office/drawing/2014/main" id="{E8B7B118-2898-4707-A2FF-DCA01002B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2143125"/>
            <a:ext cx="7329487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056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2456" y="136224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b="1" dirty="0">
                <a:solidFill>
                  <a:srgbClr val="C00000"/>
                </a:solidFill>
                <a:latin typeface="+mn-lt"/>
              </a:rPr>
              <a:t>Insuffisance cardiaque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82456" y="1264588"/>
            <a:ext cx="10515600" cy="5193362"/>
          </a:xfrm>
        </p:spPr>
        <p:txBody>
          <a:bodyPr>
            <a:normAutofit/>
          </a:bodyPr>
          <a:lstStyle/>
          <a:p>
            <a:endParaRPr lang="fr-FR" sz="1200" b="1" dirty="0">
              <a:solidFill>
                <a:srgbClr val="7030A0"/>
              </a:solidFill>
            </a:endParaRPr>
          </a:p>
          <a:p>
            <a:r>
              <a:rPr lang="fr-FR" sz="3200" b="1" dirty="0">
                <a:solidFill>
                  <a:srgbClr val="7030A0"/>
                </a:solidFill>
              </a:rPr>
              <a:t>Mécanismes variés : </a:t>
            </a:r>
          </a:p>
          <a:p>
            <a:endParaRPr lang="fr-FR" sz="1000" b="1" dirty="0">
              <a:solidFill>
                <a:srgbClr val="002060"/>
              </a:solidFill>
            </a:endParaRPr>
          </a:p>
          <a:p>
            <a:pPr lvl="1"/>
            <a:r>
              <a:rPr lang="fr-FR" sz="3000" b="1" dirty="0">
                <a:solidFill>
                  <a:srgbClr val="002060"/>
                </a:solidFill>
              </a:rPr>
              <a:t>Décompensation d’une cardiopathie </a:t>
            </a:r>
            <a:r>
              <a:rPr lang="fr-FR" sz="3000" b="1" dirty="0" err="1">
                <a:solidFill>
                  <a:srgbClr val="002060"/>
                </a:solidFill>
              </a:rPr>
              <a:t>pré-existante</a:t>
            </a:r>
            <a:r>
              <a:rPr lang="fr-FR" sz="3000" b="1" dirty="0">
                <a:solidFill>
                  <a:srgbClr val="002060"/>
                </a:solidFill>
              </a:rPr>
              <a:t> ++ </a:t>
            </a:r>
          </a:p>
          <a:p>
            <a:pPr lvl="1"/>
            <a:endParaRPr lang="fr-FR" sz="100" b="1" dirty="0">
              <a:solidFill>
                <a:srgbClr val="002060"/>
              </a:solidFill>
            </a:endParaRPr>
          </a:p>
          <a:p>
            <a:pPr lvl="1">
              <a:lnSpc>
                <a:spcPct val="170000"/>
              </a:lnSpc>
            </a:pPr>
            <a:r>
              <a:rPr lang="fr-FR" sz="3000" b="1" dirty="0">
                <a:solidFill>
                  <a:srgbClr val="002060"/>
                </a:solidFill>
              </a:rPr>
              <a:t>Atteinte liée au coronavirus (myocardite, syndrome coronarien, Takotsubo, dysfonction multiviscérale) </a:t>
            </a:r>
          </a:p>
          <a:p>
            <a:pPr lvl="1"/>
            <a:endParaRPr lang="fr-FR" sz="100" b="1" dirty="0">
              <a:solidFill>
                <a:srgbClr val="002060"/>
              </a:solidFill>
            </a:endParaRPr>
          </a:p>
          <a:p>
            <a:pPr lvl="1">
              <a:lnSpc>
                <a:spcPct val="170000"/>
              </a:lnSpc>
            </a:pPr>
            <a:r>
              <a:rPr lang="fr-FR" sz="3000" b="1" dirty="0">
                <a:solidFill>
                  <a:srgbClr val="002060"/>
                </a:solidFill>
              </a:rPr>
              <a:t>Insuffisance cardiaque droite par HTAP (contexte de pneumonie sévère et SDRA, embolie pulmonaire)</a:t>
            </a:r>
          </a:p>
          <a:p>
            <a:endParaRPr lang="fr-FR" sz="3200" b="1" dirty="0">
              <a:solidFill>
                <a:srgbClr val="002060"/>
              </a:solidFill>
            </a:endParaRPr>
          </a:p>
          <a:p>
            <a:endParaRPr lang="fr-FR" sz="3200" b="1" dirty="0">
              <a:solidFill>
                <a:srgbClr val="002060"/>
              </a:solidFill>
            </a:endParaRP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11024" r="57547" b="10543"/>
          <a:stretch/>
        </p:blipFill>
        <p:spPr>
          <a:xfrm>
            <a:off x="0" y="19576"/>
            <a:ext cx="1582456" cy="155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25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9159A7-469E-4E89-8CBB-C74304058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ACB13A-8376-4207-B7B9-1138D47DA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81BB1D0-92A3-4E57-9659-DAD00C98B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115" y="0"/>
            <a:ext cx="9407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50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>
            <a:extLst>
              <a:ext uri="{FF2B5EF4-FFF2-40B4-BE49-F238E27FC236}">
                <a16:creationId xmlns:a16="http://schemas.microsoft.com/office/drawing/2014/main" id="{F8FFA087-7556-4B2B-81D0-FAAF3579F207}"/>
              </a:ext>
            </a:extLst>
          </p:cNvPr>
          <p:cNvSpPr/>
          <p:nvPr/>
        </p:nvSpPr>
        <p:spPr>
          <a:xfrm>
            <a:off x="2657475" y="1862137"/>
            <a:ext cx="6838950" cy="4481513"/>
          </a:xfrm>
          <a:prstGeom prst="ellipse">
            <a:avLst/>
          </a:prstGeom>
          <a:solidFill>
            <a:srgbClr val="F1E8F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676400" y="11221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5400" b="1" dirty="0">
                <a:solidFill>
                  <a:srgbClr val="C00000"/>
                </a:solidFill>
                <a:latin typeface="+mn-lt"/>
              </a:rPr>
              <a:t>Principaux mécanismes de l’insuffisance cardiaque aiguë</a:t>
            </a:r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11024" r="57547" b="10543"/>
          <a:stretch/>
        </p:blipFill>
        <p:spPr>
          <a:xfrm>
            <a:off x="0" y="19576"/>
            <a:ext cx="1582456" cy="1554051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778B178-FC51-4EE7-92BC-7424CCE25246}"/>
              </a:ext>
            </a:extLst>
          </p:cNvPr>
          <p:cNvSpPr/>
          <p:nvPr/>
        </p:nvSpPr>
        <p:spPr>
          <a:xfrm>
            <a:off x="8505826" y="2900362"/>
            <a:ext cx="2562223" cy="9461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Infarctus du myocarde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BC87C6F-3408-4725-9997-4DEC2482F996}"/>
              </a:ext>
            </a:extLst>
          </p:cNvPr>
          <p:cNvSpPr/>
          <p:nvPr/>
        </p:nvSpPr>
        <p:spPr>
          <a:xfrm>
            <a:off x="5219700" y="1638300"/>
            <a:ext cx="2228850" cy="8096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2060"/>
                </a:solidFill>
              </a:rPr>
              <a:t>Myocardite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6D20274A-E5E4-453D-8EEB-FB1A091C649D}"/>
              </a:ext>
            </a:extLst>
          </p:cNvPr>
          <p:cNvSpPr/>
          <p:nvPr/>
        </p:nvSpPr>
        <p:spPr>
          <a:xfrm>
            <a:off x="5029199" y="5638515"/>
            <a:ext cx="3181349" cy="10572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2060"/>
                </a:solidFill>
              </a:rPr>
              <a:t>Insuffisance rénale aiguë avec hypervolémie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4AE6704-57B3-47FA-9DCF-EA39D1CA463C}"/>
              </a:ext>
            </a:extLst>
          </p:cNvPr>
          <p:cNvSpPr/>
          <p:nvPr/>
        </p:nvSpPr>
        <p:spPr>
          <a:xfrm>
            <a:off x="1841892" y="3783030"/>
            <a:ext cx="2566994" cy="7762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E42087"/>
                </a:solidFill>
              </a:rPr>
              <a:t>Insuffisance respiratoire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762D4AE-201F-4750-BCA6-76F94E06421F}"/>
              </a:ext>
            </a:extLst>
          </p:cNvPr>
          <p:cNvSpPr/>
          <p:nvPr/>
        </p:nvSpPr>
        <p:spPr>
          <a:xfrm>
            <a:off x="1814502" y="2349517"/>
            <a:ext cx="2566994" cy="9461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E42087"/>
                </a:solidFill>
              </a:rPr>
              <a:t>Ischémie myocardique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3FC6C647-0442-4D52-85AB-FD661F3C9842}"/>
              </a:ext>
            </a:extLst>
          </p:cNvPr>
          <p:cNvSpPr/>
          <p:nvPr/>
        </p:nvSpPr>
        <p:spPr>
          <a:xfrm>
            <a:off x="8553448" y="4250334"/>
            <a:ext cx="2514601" cy="8528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2060"/>
                </a:solidFill>
              </a:rPr>
              <a:t>Takotsubo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723E65F-E8CC-4E40-B8A9-8195763AC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570" y="2671763"/>
            <a:ext cx="3913580" cy="265747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88109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>
            <a:extLst>
              <a:ext uri="{FF2B5EF4-FFF2-40B4-BE49-F238E27FC236}">
                <a16:creationId xmlns:a16="http://schemas.microsoft.com/office/drawing/2014/main" id="{F8FFA087-7556-4B2B-81D0-FAAF3579F207}"/>
              </a:ext>
            </a:extLst>
          </p:cNvPr>
          <p:cNvSpPr/>
          <p:nvPr/>
        </p:nvSpPr>
        <p:spPr>
          <a:xfrm>
            <a:off x="2657475" y="1862137"/>
            <a:ext cx="6838950" cy="4481513"/>
          </a:xfrm>
          <a:prstGeom prst="ellipse">
            <a:avLst/>
          </a:prstGeom>
          <a:solidFill>
            <a:srgbClr val="F1E8F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676400" y="11221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5400" b="1" dirty="0">
                <a:solidFill>
                  <a:srgbClr val="C00000"/>
                </a:solidFill>
                <a:latin typeface="+mn-lt"/>
              </a:rPr>
              <a:t>Principaux mécanismes de l’insuffisance cardiaque aiguë</a:t>
            </a:r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11024" r="57547" b="10543"/>
          <a:stretch/>
        </p:blipFill>
        <p:spPr>
          <a:xfrm>
            <a:off x="0" y="19576"/>
            <a:ext cx="1582456" cy="1554051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778B178-FC51-4EE7-92BC-7424CCE25246}"/>
              </a:ext>
            </a:extLst>
          </p:cNvPr>
          <p:cNvSpPr/>
          <p:nvPr/>
        </p:nvSpPr>
        <p:spPr>
          <a:xfrm>
            <a:off x="8505826" y="2900362"/>
            <a:ext cx="2562223" cy="9461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Infarctus du myocarde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BC87C6F-3408-4725-9997-4DEC2482F996}"/>
              </a:ext>
            </a:extLst>
          </p:cNvPr>
          <p:cNvSpPr/>
          <p:nvPr/>
        </p:nvSpPr>
        <p:spPr>
          <a:xfrm>
            <a:off x="5219700" y="1638300"/>
            <a:ext cx="2228850" cy="8096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2060"/>
                </a:solidFill>
              </a:rPr>
              <a:t>Myocardite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6D20274A-E5E4-453D-8EEB-FB1A091C649D}"/>
              </a:ext>
            </a:extLst>
          </p:cNvPr>
          <p:cNvSpPr/>
          <p:nvPr/>
        </p:nvSpPr>
        <p:spPr>
          <a:xfrm>
            <a:off x="5029199" y="5638515"/>
            <a:ext cx="3181349" cy="10572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2060"/>
                </a:solidFill>
              </a:rPr>
              <a:t>Insuffisance rénale aiguë avec hypervolémie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4AE6704-57B3-47FA-9DCF-EA39D1CA463C}"/>
              </a:ext>
            </a:extLst>
          </p:cNvPr>
          <p:cNvSpPr/>
          <p:nvPr/>
        </p:nvSpPr>
        <p:spPr>
          <a:xfrm>
            <a:off x="1841892" y="3783030"/>
            <a:ext cx="2566994" cy="7762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E42087"/>
                </a:solidFill>
              </a:rPr>
              <a:t>Insuffisance respiratoire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762D4AE-201F-4750-BCA6-76F94E06421F}"/>
              </a:ext>
            </a:extLst>
          </p:cNvPr>
          <p:cNvSpPr/>
          <p:nvPr/>
        </p:nvSpPr>
        <p:spPr>
          <a:xfrm>
            <a:off x="1814502" y="2349517"/>
            <a:ext cx="2566994" cy="9461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E42087"/>
                </a:solidFill>
              </a:rPr>
              <a:t>Ischémie myocardique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3FC6C647-0442-4D52-85AB-FD661F3C9842}"/>
              </a:ext>
            </a:extLst>
          </p:cNvPr>
          <p:cNvSpPr/>
          <p:nvPr/>
        </p:nvSpPr>
        <p:spPr>
          <a:xfrm>
            <a:off x="8553448" y="4250334"/>
            <a:ext cx="2514601" cy="8528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2060"/>
                </a:solidFill>
              </a:rPr>
              <a:t>Takotsubo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723E65F-E8CC-4E40-B8A9-8195763AC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570" y="2671763"/>
            <a:ext cx="3913580" cy="265747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E929E4C-C9ED-48AD-9623-8160CD5D5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25" y="4684883"/>
            <a:ext cx="4625583" cy="206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248064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b="1" dirty="0">
                <a:solidFill>
                  <a:srgbClr val="C00000"/>
                </a:solidFill>
                <a:latin typeface="+mn-lt"/>
              </a:rPr>
              <a:t>Arythmies cardiaques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8265" y="1703409"/>
            <a:ext cx="5540535" cy="513501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3200" b="1" dirty="0">
                <a:solidFill>
                  <a:schemeClr val="accent2">
                    <a:lumMod val="50000"/>
                  </a:schemeClr>
                </a:solidFill>
              </a:rPr>
              <a:t>9 à 44%</a:t>
            </a:r>
          </a:p>
          <a:p>
            <a:pPr marL="0" indent="0">
              <a:buNone/>
            </a:pPr>
            <a:endParaRPr lang="fr-FR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3200" b="1" dirty="0">
                <a:solidFill>
                  <a:schemeClr val="accent2">
                    <a:lumMod val="50000"/>
                  </a:schemeClr>
                </a:solidFill>
              </a:rPr>
              <a:t>Mécanismes pluriels : </a:t>
            </a:r>
          </a:p>
          <a:p>
            <a:pPr marL="0" indent="0">
              <a:buNone/>
            </a:pPr>
            <a:endParaRPr lang="fr-FR" sz="11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fr-FR" sz="2800" b="1" dirty="0">
                <a:solidFill>
                  <a:srgbClr val="002060"/>
                </a:solidFill>
              </a:rPr>
              <a:t>Atteinte myocardique</a:t>
            </a:r>
          </a:p>
          <a:p>
            <a:pPr lvl="1"/>
            <a:endParaRPr lang="fr-FR" sz="1400" b="1" dirty="0">
              <a:solidFill>
                <a:srgbClr val="002060"/>
              </a:solidFill>
            </a:endParaRPr>
          </a:p>
          <a:p>
            <a:pPr lvl="1"/>
            <a:r>
              <a:rPr lang="fr-FR" sz="2800" b="1" dirty="0">
                <a:solidFill>
                  <a:srgbClr val="002060"/>
                </a:solidFill>
              </a:rPr>
              <a:t>Hypoxémie </a:t>
            </a:r>
          </a:p>
          <a:p>
            <a:pPr lvl="1"/>
            <a:endParaRPr lang="fr-FR" sz="1400" b="1" dirty="0">
              <a:solidFill>
                <a:srgbClr val="002060"/>
              </a:solidFill>
            </a:endParaRPr>
          </a:p>
          <a:p>
            <a:pPr lvl="1"/>
            <a:r>
              <a:rPr lang="fr-FR" sz="2800" b="1" dirty="0" err="1">
                <a:solidFill>
                  <a:srgbClr val="002060"/>
                </a:solidFill>
              </a:rPr>
              <a:t>Sepsis</a:t>
            </a:r>
            <a:r>
              <a:rPr lang="fr-FR" sz="2800" b="1" dirty="0">
                <a:solidFill>
                  <a:srgbClr val="002060"/>
                </a:solidFill>
              </a:rPr>
              <a:t> et inflammation </a:t>
            </a:r>
          </a:p>
          <a:p>
            <a:pPr lvl="1"/>
            <a:endParaRPr lang="fr-FR" sz="1300" b="1" dirty="0">
              <a:solidFill>
                <a:srgbClr val="002060"/>
              </a:solidFill>
            </a:endParaRPr>
          </a:p>
          <a:p>
            <a:pPr lvl="1"/>
            <a:r>
              <a:rPr lang="fr-FR" sz="2800" b="1" dirty="0">
                <a:solidFill>
                  <a:srgbClr val="002060"/>
                </a:solidFill>
              </a:rPr>
              <a:t>Troubles ioniques, anomalies métaboliques </a:t>
            </a:r>
          </a:p>
          <a:p>
            <a:pPr lvl="1"/>
            <a:endParaRPr lang="fr-FR" sz="1300" b="1" dirty="0">
              <a:solidFill>
                <a:srgbClr val="002060"/>
              </a:solidFill>
            </a:endParaRPr>
          </a:p>
          <a:p>
            <a:pPr lvl="1"/>
            <a:r>
              <a:rPr lang="fr-FR" sz="2800" b="1" dirty="0">
                <a:solidFill>
                  <a:srgbClr val="002060"/>
                </a:solidFill>
              </a:rPr>
              <a:t>Réaction </a:t>
            </a:r>
            <a:r>
              <a:rPr lang="fr-FR" sz="2800" b="1" dirty="0" err="1">
                <a:solidFill>
                  <a:srgbClr val="002060"/>
                </a:solidFill>
              </a:rPr>
              <a:t>neurohormonale</a:t>
            </a:r>
            <a:r>
              <a:rPr lang="fr-FR" sz="2800" b="1" dirty="0">
                <a:solidFill>
                  <a:srgbClr val="002060"/>
                </a:solidFill>
              </a:rPr>
              <a:t> </a:t>
            </a:r>
          </a:p>
          <a:p>
            <a:pPr lvl="1"/>
            <a:endParaRPr lang="fr-FR" sz="1300" b="1" dirty="0">
              <a:solidFill>
                <a:srgbClr val="002060"/>
              </a:solidFill>
            </a:endParaRPr>
          </a:p>
          <a:p>
            <a:pPr lvl="1"/>
            <a:r>
              <a:rPr lang="fr-FR" sz="2800" b="1" dirty="0">
                <a:solidFill>
                  <a:srgbClr val="002060"/>
                </a:solidFill>
              </a:rPr>
              <a:t>Traitements (</a:t>
            </a:r>
            <a:r>
              <a:rPr lang="fr-FR" sz="2800" b="1" dirty="0" err="1">
                <a:solidFill>
                  <a:srgbClr val="002060"/>
                </a:solidFill>
              </a:rPr>
              <a:t>hydroxychloroquine</a:t>
            </a:r>
            <a:r>
              <a:rPr lang="fr-FR" sz="2800" b="1" dirty="0">
                <a:solidFill>
                  <a:srgbClr val="002060"/>
                </a:solidFill>
              </a:rPr>
              <a:t>, </a:t>
            </a:r>
            <a:r>
              <a:rPr lang="fr-FR" sz="2800" b="1" dirty="0" err="1">
                <a:solidFill>
                  <a:srgbClr val="002060"/>
                </a:solidFill>
              </a:rPr>
              <a:t>azithromycine</a:t>
            </a:r>
            <a:r>
              <a:rPr lang="fr-FR" sz="2800" b="1" dirty="0">
                <a:solidFill>
                  <a:srgbClr val="002060"/>
                </a:solidFill>
              </a:rPr>
              <a:t> ?)</a:t>
            </a:r>
            <a:endParaRPr lang="fr-FR" sz="2600" b="1" dirty="0">
              <a:solidFill>
                <a:srgbClr val="002060"/>
              </a:solidFill>
            </a:endParaRPr>
          </a:p>
          <a:p>
            <a:endParaRPr lang="fr-FR" sz="1500" b="1" dirty="0">
              <a:solidFill>
                <a:srgbClr val="002060"/>
              </a:solidFill>
            </a:endParaRP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11024" r="57547" b="10543"/>
          <a:stretch/>
        </p:blipFill>
        <p:spPr>
          <a:xfrm>
            <a:off x="0" y="19576"/>
            <a:ext cx="1582456" cy="155405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1C225FA-4B91-4C8A-8ADA-F60D77193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285875"/>
            <a:ext cx="645493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03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E1CA6C9-0F98-42C2-A37C-F4884D89A2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03" y="2257425"/>
            <a:ext cx="10620000" cy="4193085"/>
          </a:xfr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DBCF1F94-4441-4725-9C70-3D318D531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407489"/>
            <a:ext cx="11668125" cy="1325563"/>
          </a:xfrm>
        </p:spPr>
        <p:txBody>
          <a:bodyPr>
            <a:normAutofit fontScale="90000"/>
          </a:bodyPr>
          <a:lstStyle/>
          <a:p>
            <a:r>
              <a:rPr lang="fr-FR" sz="5400" b="1" dirty="0">
                <a:solidFill>
                  <a:srgbClr val="C00000"/>
                </a:solidFill>
                <a:latin typeface="+mn-lt"/>
              </a:rPr>
              <a:t>Principaux mécanismes de l’insuffisance cardiaque à FEVG préservée</a:t>
            </a:r>
          </a:p>
        </p:txBody>
      </p:sp>
    </p:spTree>
    <p:extLst>
      <p:ext uri="{BB962C8B-B14F-4D97-AF65-F5344CB8AC3E}">
        <p14:creationId xmlns:p14="http://schemas.microsoft.com/office/powerpoint/2010/main" val="400561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676400" y="24806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5400" b="1" dirty="0">
                <a:solidFill>
                  <a:srgbClr val="C00000"/>
                </a:solidFill>
                <a:latin typeface="+mn-lt"/>
              </a:rPr>
              <a:t>Insuffisance cardiaque et COVID</a:t>
            </a:r>
            <a:br>
              <a:rPr lang="fr-FR" sz="5400" b="1" dirty="0">
                <a:solidFill>
                  <a:srgbClr val="C00000"/>
                </a:solidFill>
                <a:latin typeface="+mn-lt"/>
              </a:rPr>
            </a:br>
            <a:r>
              <a:rPr lang="fr-FR" sz="5300" b="1" dirty="0">
                <a:solidFill>
                  <a:srgbClr val="E8449A"/>
                </a:solidFill>
                <a:latin typeface="+mn-lt"/>
              </a:rPr>
              <a:t>Une situation à risque</a:t>
            </a:r>
            <a:endParaRPr lang="fr-FR" sz="5400" b="1" dirty="0">
              <a:solidFill>
                <a:srgbClr val="E8449A"/>
              </a:solidFill>
              <a:latin typeface="+mn-lt"/>
            </a:endParaRPr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11024" r="57547" b="10543"/>
          <a:stretch/>
        </p:blipFill>
        <p:spPr>
          <a:xfrm>
            <a:off x="0" y="19576"/>
            <a:ext cx="1582456" cy="1554051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B043894-5C47-40A1-B39C-209ED8C40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0FA04ED-21E6-4208-A341-250F6120E235}"/>
              </a:ext>
            </a:extLst>
          </p:cNvPr>
          <p:cNvSpPr/>
          <p:nvPr/>
        </p:nvSpPr>
        <p:spPr>
          <a:xfrm>
            <a:off x="1601506" y="2182019"/>
            <a:ext cx="3390900" cy="112395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Baisse de l’immunité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F98DFFC-4489-43D4-9FCE-EE69289FD2D2}"/>
              </a:ext>
            </a:extLst>
          </p:cNvPr>
          <p:cNvSpPr/>
          <p:nvPr/>
        </p:nvSpPr>
        <p:spPr>
          <a:xfrm>
            <a:off x="7124700" y="4795838"/>
            <a:ext cx="3390900" cy="112395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Réaction inflammatoire</a:t>
            </a:r>
          </a:p>
          <a:p>
            <a:pPr algn="ctr"/>
            <a:r>
              <a:rPr lang="fr-FR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TNF-Alpha …</a:t>
            </a:r>
          </a:p>
          <a:p>
            <a:pPr algn="ctr"/>
            <a:r>
              <a:rPr lang="fr-FR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↑Travail et DC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E306A0D-8F12-4D54-B825-8B7738CE6D4C}"/>
              </a:ext>
            </a:extLst>
          </p:cNvPr>
          <p:cNvSpPr/>
          <p:nvPr/>
        </p:nvSpPr>
        <p:spPr>
          <a:xfrm>
            <a:off x="1582456" y="4795838"/>
            <a:ext cx="3390900" cy="112395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Instabilité hémodynamique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53ECA14-F565-4941-BCF5-29D6AF3A4249}"/>
              </a:ext>
            </a:extLst>
          </p:cNvPr>
          <p:cNvSpPr/>
          <p:nvPr/>
        </p:nvSpPr>
        <p:spPr>
          <a:xfrm>
            <a:off x="7124700" y="2182019"/>
            <a:ext cx="3390900" cy="112395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Fragilité</a:t>
            </a:r>
          </a:p>
        </p:txBody>
      </p:sp>
      <p:sp>
        <p:nvSpPr>
          <p:cNvPr id="2" name="Signe de multiplication 1">
            <a:extLst>
              <a:ext uri="{FF2B5EF4-FFF2-40B4-BE49-F238E27FC236}">
                <a16:creationId xmlns:a16="http://schemas.microsoft.com/office/drawing/2014/main" id="{81131326-31E9-43A0-B604-FDCB02768EC5}"/>
              </a:ext>
            </a:extLst>
          </p:cNvPr>
          <p:cNvSpPr/>
          <p:nvPr/>
        </p:nvSpPr>
        <p:spPr>
          <a:xfrm>
            <a:off x="3601103" y="3007916"/>
            <a:ext cx="4876800" cy="2085976"/>
          </a:xfrm>
          <a:prstGeom prst="mathMultiply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913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2456" y="8754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5400" b="1" dirty="0">
                <a:solidFill>
                  <a:srgbClr val="C00000"/>
                </a:solidFill>
                <a:latin typeface="+mn-lt"/>
              </a:rPr>
              <a:t>Atteinte cardio-vasculaire et pronostic</a:t>
            </a: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11024" r="57547" b="10543"/>
          <a:stretch/>
        </p:blipFill>
        <p:spPr>
          <a:xfrm>
            <a:off x="0" y="19576"/>
            <a:ext cx="1582456" cy="155405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456" y="1573627"/>
            <a:ext cx="8770513" cy="501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68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52626"/>
            <a:ext cx="10515600" cy="4657310"/>
          </a:xfrm>
          <a:solidFill>
            <a:srgbClr val="FDF3ED"/>
          </a:solidFill>
        </p:spPr>
        <p:txBody>
          <a:bodyPr>
            <a:normAutofit fontScale="92500" lnSpcReduction="10000"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Facteur pronostique majeur</a:t>
            </a:r>
          </a:p>
          <a:p>
            <a:pPr lvl="1"/>
            <a:r>
              <a:rPr lang="fr-FR" sz="2800" b="1" dirty="0">
                <a:solidFill>
                  <a:srgbClr val="002060"/>
                </a:solidFill>
              </a:rPr>
              <a:t>Etude multicentrique</a:t>
            </a:r>
          </a:p>
          <a:p>
            <a:pPr lvl="1"/>
            <a:r>
              <a:rPr lang="fr-FR" sz="2800" b="1" dirty="0">
                <a:solidFill>
                  <a:srgbClr val="002060"/>
                </a:solidFill>
              </a:rPr>
              <a:t>169 centres, 9000 patients</a:t>
            </a:r>
          </a:p>
          <a:p>
            <a:pPr lvl="1"/>
            <a:r>
              <a:rPr lang="fr-FR" sz="2800" b="1" i="0" u="none" strike="noStrike" baseline="0" dirty="0">
                <a:solidFill>
                  <a:srgbClr val="002060"/>
                </a:solidFill>
              </a:rPr>
              <a:t>Mortalité 15.3%, vs. 5.6% en l’absence d’insuffisance cardiaque</a:t>
            </a:r>
            <a:r>
              <a:rPr lang="en-US" sz="2800" b="1" i="0" u="none" strike="noStrike" baseline="0" dirty="0">
                <a:solidFill>
                  <a:srgbClr val="002060"/>
                </a:solidFill>
              </a:rPr>
              <a:t>; IC, 1.62 to 3.79) ref 6</a:t>
            </a:r>
          </a:p>
          <a:p>
            <a:pPr marL="0" indent="0">
              <a:buNone/>
            </a:pPr>
            <a:endParaRPr lang="fr-FR" sz="3200" b="1" dirty="0">
              <a:solidFill>
                <a:srgbClr val="002060"/>
              </a:solidFill>
            </a:endParaRPr>
          </a:p>
          <a:p>
            <a:r>
              <a:rPr lang="en-US" sz="3200" b="1" dirty="0" err="1">
                <a:solidFill>
                  <a:srgbClr val="002060"/>
                </a:solidFill>
              </a:rPr>
              <a:t>Mortalité</a:t>
            </a:r>
            <a:r>
              <a:rPr lang="en-US" sz="3200" b="1" dirty="0">
                <a:solidFill>
                  <a:srgbClr val="002060"/>
                </a:solidFill>
              </a:rPr>
              <a:t> x 2 et </a:t>
            </a:r>
            <a:r>
              <a:rPr lang="en-US" sz="3200" b="1" dirty="0" err="1">
                <a:solidFill>
                  <a:srgbClr val="002060"/>
                </a:solidFill>
              </a:rPr>
              <a:t>risque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d’assistance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ventilatoire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en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cas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d’insuffisance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cardiaque</a:t>
            </a:r>
            <a:endParaRPr lang="en-US" sz="3200" b="1" dirty="0">
              <a:solidFill>
                <a:srgbClr val="002060"/>
              </a:solidFill>
            </a:endParaRPr>
          </a:p>
          <a:p>
            <a:endParaRPr lang="en-US" sz="3200" b="1" dirty="0">
              <a:solidFill>
                <a:srgbClr val="002060"/>
              </a:solidFill>
            </a:endParaRPr>
          </a:p>
          <a:p>
            <a:r>
              <a:rPr lang="en-US" sz="3200" b="1" dirty="0" err="1">
                <a:solidFill>
                  <a:srgbClr val="002060"/>
                </a:solidFill>
              </a:rPr>
              <a:t>Mortalité</a:t>
            </a:r>
            <a:r>
              <a:rPr lang="en-US" sz="3200" b="1" dirty="0">
                <a:solidFill>
                  <a:srgbClr val="002060"/>
                </a:solidFill>
              </a:rPr>
              <a:t> de 70 à 90% </a:t>
            </a:r>
            <a:r>
              <a:rPr lang="en-US" sz="3200" b="1" dirty="0" err="1">
                <a:solidFill>
                  <a:srgbClr val="002060"/>
                </a:solidFill>
              </a:rPr>
              <a:t>en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cas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d’IC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associée</a:t>
            </a:r>
            <a:r>
              <a:rPr lang="en-US" sz="3200" b="1" dirty="0">
                <a:solidFill>
                  <a:srgbClr val="002060"/>
                </a:solidFill>
              </a:rPr>
              <a:t> à un choc </a:t>
            </a:r>
            <a:r>
              <a:rPr lang="en-US" sz="3200" b="1" dirty="0" err="1">
                <a:solidFill>
                  <a:srgbClr val="002060"/>
                </a:solidFill>
              </a:rPr>
              <a:t>septique</a:t>
            </a:r>
            <a:endParaRPr lang="fr-FR" sz="3200" b="1" dirty="0">
              <a:solidFill>
                <a:srgbClr val="002060"/>
              </a:solidFill>
            </a:endParaRPr>
          </a:p>
          <a:p>
            <a:endParaRPr lang="fr-FR" sz="3200" b="1" dirty="0">
              <a:solidFill>
                <a:srgbClr val="002060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676400" y="248064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b="1" dirty="0">
                <a:solidFill>
                  <a:srgbClr val="C00000"/>
                </a:solidFill>
                <a:latin typeface="+mn-lt"/>
              </a:rPr>
              <a:t>Insuffisance cardiaque et COVID</a:t>
            </a:r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11024" r="57547" b="10543"/>
          <a:stretch/>
        </p:blipFill>
        <p:spPr>
          <a:xfrm>
            <a:off x="0" y="19576"/>
            <a:ext cx="1582456" cy="155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86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E0046B-1B63-4319-9227-B3FD05A9F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179387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b="1" i="0" dirty="0">
                <a:solidFill>
                  <a:srgbClr val="212121"/>
                </a:solidFill>
                <a:effectLst/>
                <a:latin typeface="Merriweather"/>
              </a:rPr>
              <a:t>Clinical Outcomes in Patients With Heart Failure Hospitalized With COVID-19</a:t>
            </a:r>
            <a:br>
              <a:rPr lang="en-US" sz="2800" b="1" i="0" dirty="0">
                <a:solidFill>
                  <a:srgbClr val="212121"/>
                </a:solidFill>
                <a:effectLst/>
                <a:latin typeface="Merriweather"/>
              </a:rPr>
            </a:br>
            <a:r>
              <a:rPr lang="en-US" sz="2000" i="0" dirty="0">
                <a:solidFill>
                  <a:srgbClr val="205493"/>
                </a:solidFill>
                <a:effectLst/>
                <a:latin typeface="BlinkMacSystemFont"/>
              </a:rPr>
              <a:t>B</a:t>
            </a:r>
            <a:r>
              <a:rPr lang="en-US" sz="2000" i="0" strike="noStrike" dirty="0">
                <a:solidFill>
                  <a:srgbClr val="205493"/>
                </a:solidFill>
                <a:effectLst/>
                <a:latin typeface="BlinkMacSystemFont"/>
              </a:rPr>
              <a:t>hatt SA et al, JACC Heart failure, 2021, 9 :  65-73.</a:t>
            </a:r>
            <a:br>
              <a:rPr lang="en-US" sz="2000" i="0" dirty="0">
                <a:solidFill>
                  <a:srgbClr val="5B616B"/>
                </a:solidFill>
                <a:effectLst/>
                <a:latin typeface="BlinkMacSystemFont"/>
              </a:rPr>
            </a:br>
            <a:endParaRPr lang="fr-FR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B8C2AD-5E12-46BD-AC85-88CE60C0D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26F49B2-C4CF-4CDE-BB2B-AC53F3DBE7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64"/>
          <a:stretch/>
        </p:blipFill>
        <p:spPr bwMode="auto">
          <a:xfrm>
            <a:off x="838200" y="1409701"/>
            <a:ext cx="9648825" cy="216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06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245587-63BB-4351-9F95-2E6FF5AC2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>
                <a:solidFill>
                  <a:srgbClr val="E8449A"/>
                </a:solidFill>
                <a:latin typeface="Bradley Hand ITC" panose="03070402050302030203" pitchFamily="66" charset="0"/>
              </a:rPr>
              <a:t>The new and the </a:t>
            </a:r>
            <a:r>
              <a:rPr lang="fr-FR" sz="4800" b="1" dirty="0" err="1">
                <a:solidFill>
                  <a:srgbClr val="E8449A"/>
                </a:solidFill>
                <a:latin typeface="Bradley Hand ITC" panose="03070402050302030203" pitchFamily="66" charset="0"/>
              </a:rPr>
              <a:t>old</a:t>
            </a:r>
            <a:r>
              <a:rPr lang="fr-FR" sz="4800" b="1" dirty="0">
                <a:solidFill>
                  <a:srgbClr val="E8449A"/>
                </a:solidFill>
                <a:latin typeface="Bradley Hand ITC" panose="03070402050302030203" pitchFamily="66" charset="0"/>
              </a:rPr>
              <a:t> </a:t>
            </a:r>
            <a:r>
              <a:rPr lang="fr-FR" sz="4800" b="1" dirty="0" err="1">
                <a:solidFill>
                  <a:srgbClr val="E8449A"/>
                </a:solidFill>
                <a:latin typeface="Bradley Hand ITC" panose="03070402050302030203" pitchFamily="66" charset="0"/>
              </a:rPr>
              <a:t>epidemy</a:t>
            </a:r>
            <a:endParaRPr lang="fr-FR" sz="4800" b="1" dirty="0">
              <a:solidFill>
                <a:srgbClr val="E8449A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CBF7E1-D01C-4728-A3D6-62A8BED7E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7C37CE42-2B10-43B6-BFED-35882840C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4" y="1825625"/>
            <a:ext cx="4762501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CADCE9E7-0C27-4101-947F-1E70E049C891}"/>
              </a:ext>
            </a:extLst>
          </p:cNvPr>
          <p:cNvSpPr/>
          <p:nvPr/>
        </p:nvSpPr>
        <p:spPr>
          <a:xfrm>
            <a:off x="523873" y="1825625"/>
            <a:ext cx="2400301" cy="6508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Insuffisance cardiaque</a:t>
            </a:r>
          </a:p>
          <a:p>
            <a:pPr algn="ctr"/>
            <a:r>
              <a:rPr lang="fr-FR" dirty="0"/>
              <a:t>6 millions aux USA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F3EFDC0C-2AB7-4481-AC6F-9139E5D5BFA0}"/>
              </a:ext>
            </a:extLst>
          </p:cNvPr>
          <p:cNvSpPr/>
          <p:nvPr/>
        </p:nvSpPr>
        <p:spPr>
          <a:xfrm>
            <a:off x="2924174" y="1825625"/>
            <a:ext cx="2362201" cy="65087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1-2% de la population adulte en Europe</a:t>
            </a:r>
          </a:p>
        </p:txBody>
      </p:sp>
      <p:pic>
        <p:nvPicPr>
          <p:cNvPr id="2054" name="Picture 6" descr="Afficher l’image source">
            <a:extLst>
              <a:ext uri="{FF2B5EF4-FFF2-40B4-BE49-F238E27FC236}">
                <a16:creationId xmlns:a16="http://schemas.microsoft.com/office/drawing/2014/main" id="{58BBF3AF-9169-4A29-80DA-D701BF81B6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1" y="1825623"/>
            <a:ext cx="6677024" cy="493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65F5467-8BDE-452C-85D7-0F4D6AFA374D}"/>
              </a:ext>
            </a:extLst>
          </p:cNvPr>
          <p:cNvSpPr/>
          <p:nvPr/>
        </p:nvSpPr>
        <p:spPr>
          <a:xfrm>
            <a:off x="523874" y="5970587"/>
            <a:ext cx="4762502" cy="682625"/>
          </a:xfrm>
          <a:prstGeom prst="roundRect">
            <a:avLst/>
          </a:prstGeom>
          <a:solidFill>
            <a:srgbClr val="E84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1</a:t>
            </a:r>
            <a:r>
              <a:rPr lang="fr-FR" sz="2400" baseline="30000" dirty="0"/>
              <a:t>ère</a:t>
            </a:r>
            <a:r>
              <a:rPr lang="fr-FR" sz="2400" dirty="0"/>
              <a:t> cause d’hospitalisation en milieu cardiologique africain</a:t>
            </a:r>
          </a:p>
        </p:txBody>
      </p:sp>
    </p:spTree>
    <p:extLst>
      <p:ext uri="{BB962C8B-B14F-4D97-AF65-F5344CB8AC3E}">
        <p14:creationId xmlns:p14="http://schemas.microsoft.com/office/powerpoint/2010/main" val="92171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E0046B-1B63-4319-9227-B3FD05A9F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179387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b="1" i="0" dirty="0">
                <a:solidFill>
                  <a:srgbClr val="212121"/>
                </a:solidFill>
                <a:effectLst/>
                <a:latin typeface="Merriweather"/>
              </a:rPr>
              <a:t>Clinical Outcomes in Patients With Heart Failure Hospitalized With COVID-19</a:t>
            </a:r>
            <a:br>
              <a:rPr lang="en-US" sz="2800" b="1" i="0" dirty="0">
                <a:solidFill>
                  <a:srgbClr val="212121"/>
                </a:solidFill>
                <a:effectLst/>
                <a:latin typeface="Merriweather"/>
              </a:rPr>
            </a:br>
            <a:r>
              <a:rPr lang="en-US" sz="2000" i="0" dirty="0">
                <a:solidFill>
                  <a:srgbClr val="205493"/>
                </a:solidFill>
                <a:effectLst/>
                <a:latin typeface="BlinkMacSystemFont"/>
              </a:rPr>
              <a:t>B</a:t>
            </a:r>
            <a:r>
              <a:rPr lang="en-US" sz="2000" i="0" strike="noStrike" dirty="0">
                <a:solidFill>
                  <a:srgbClr val="205493"/>
                </a:solidFill>
                <a:effectLst/>
                <a:latin typeface="BlinkMacSystemFont"/>
              </a:rPr>
              <a:t>hatt SA et al, JACC Heart failure, 2021, 9 :  65-73.</a:t>
            </a:r>
            <a:br>
              <a:rPr lang="en-US" sz="2000" i="0" dirty="0">
                <a:solidFill>
                  <a:srgbClr val="5B616B"/>
                </a:solidFill>
                <a:effectLst/>
                <a:latin typeface="BlinkMacSystemFont"/>
              </a:rPr>
            </a:br>
            <a:endParaRPr lang="fr-FR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B8C2AD-5E12-46BD-AC85-88CE60C0D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26F49B2-C4CF-4CDE-BB2B-AC53F3DBE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09700"/>
            <a:ext cx="96488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9913795-EE2D-43CA-A835-4D0014EE7C23}"/>
              </a:ext>
            </a:extLst>
          </p:cNvPr>
          <p:cNvSpPr/>
          <p:nvPr/>
        </p:nvSpPr>
        <p:spPr>
          <a:xfrm>
            <a:off x="981075" y="3895725"/>
            <a:ext cx="9286875" cy="1628775"/>
          </a:xfrm>
          <a:prstGeom prst="roundRect">
            <a:avLst/>
          </a:prstGeom>
          <a:noFill/>
          <a:ln w="38100">
            <a:solidFill>
              <a:srgbClr val="E844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023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E0046B-1B63-4319-9227-B3FD05A9F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179387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b="1" i="0" dirty="0">
                <a:solidFill>
                  <a:srgbClr val="212121"/>
                </a:solidFill>
                <a:effectLst/>
                <a:latin typeface="Merriweather"/>
              </a:rPr>
              <a:t>Clinical Outcomes in Patients With Heart Failure Hospitalized With COVID-19</a:t>
            </a:r>
            <a:br>
              <a:rPr lang="en-US" sz="2800" b="1" i="0" dirty="0">
                <a:solidFill>
                  <a:srgbClr val="212121"/>
                </a:solidFill>
                <a:effectLst/>
                <a:latin typeface="Merriweather"/>
              </a:rPr>
            </a:br>
            <a:r>
              <a:rPr lang="en-US" sz="2000" i="0" dirty="0">
                <a:solidFill>
                  <a:srgbClr val="205493"/>
                </a:solidFill>
                <a:effectLst/>
                <a:latin typeface="BlinkMacSystemFont"/>
              </a:rPr>
              <a:t>B</a:t>
            </a:r>
            <a:r>
              <a:rPr lang="en-US" sz="2000" i="0" strike="noStrike" dirty="0">
                <a:solidFill>
                  <a:srgbClr val="205493"/>
                </a:solidFill>
                <a:effectLst/>
                <a:latin typeface="BlinkMacSystemFont"/>
              </a:rPr>
              <a:t>hatt SA et al, JACC Heart failure, 2021, 9 :  65-73.</a:t>
            </a:r>
            <a:br>
              <a:rPr lang="en-US" sz="2000" i="0" dirty="0">
                <a:solidFill>
                  <a:srgbClr val="5B616B"/>
                </a:solidFill>
                <a:effectLst/>
                <a:latin typeface="BlinkMacSystemFont"/>
              </a:rPr>
            </a:br>
            <a:endParaRPr lang="fr-FR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B8C2AD-5E12-46BD-AC85-88CE60C0D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26F49B2-C4CF-4CDE-BB2B-AC53F3DBE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09700"/>
            <a:ext cx="96488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9913795-EE2D-43CA-A835-4D0014EE7C23}"/>
              </a:ext>
            </a:extLst>
          </p:cNvPr>
          <p:cNvSpPr/>
          <p:nvPr/>
        </p:nvSpPr>
        <p:spPr>
          <a:xfrm>
            <a:off x="981075" y="3895725"/>
            <a:ext cx="9286875" cy="1628775"/>
          </a:xfrm>
          <a:prstGeom prst="roundRect">
            <a:avLst/>
          </a:prstGeom>
          <a:noFill/>
          <a:ln w="38100">
            <a:solidFill>
              <a:srgbClr val="E844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EDF9768-C3E6-41AB-9143-3CB3CFE8510A}"/>
              </a:ext>
            </a:extLst>
          </p:cNvPr>
          <p:cNvSpPr/>
          <p:nvPr/>
        </p:nvSpPr>
        <p:spPr>
          <a:xfrm>
            <a:off x="5343525" y="3895725"/>
            <a:ext cx="2276475" cy="28956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40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538DAB-96D6-4392-8F78-4D053080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57010F-7589-4B3F-81D8-960B88048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24E7F0E-294A-445F-BE4B-9278576CB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04143"/>
            <a:ext cx="9953625" cy="452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2E2E0E-06FA-4E3C-B7E7-6CCCFCAE96E9}"/>
              </a:ext>
            </a:extLst>
          </p:cNvPr>
          <p:cNvSpPr/>
          <p:nvPr/>
        </p:nvSpPr>
        <p:spPr>
          <a:xfrm>
            <a:off x="923925" y="6311900"/>
            <a:ext cx="10429875" cy="46037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Ressources utilisés chez les patients COVID avec ou sans insuffisance cardiaque</a:t>
            </a:r>
          </a:p>
        </p:txBody>
      </p:sp>
    </p:spTree>
    <p:extLst>
      <p:ext uri="{BB962C8B-B14F-4D97-AF65-F5344CB8AC3E}">
        <p14:creationId xmlns:p14="http://schemas.microsoft.com/office/powerpoint/2010/main" val="708468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2456" y="136224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b="1" dirty="0">
                <a:solidFill>
                  <a:srgbClr val="C00000"/>
                </a:solidFill>
                <a:latin typeface="+mn-lt"/>
              </a:rPr>
              <a:t>Insuffisance cardiaque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82456" y="1931338"/>
            <a:ext cx="10515600" cy="5193362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7030A0"/>
                </a:solidFill>
              </a:rPr>
              <a:t>Diagnostic difficile</a:t>
            </a:r>
          </a:p>
          <a:p>
            <a:pPr lvl="1"/>
            <a:r>
              <a:rPr lang="fr-FR" sz="2800" b="1" dirty="0">
                <a:solidFill>
                  <a:schemeClr val="accent5">
                    <a:lumMod val="50000"/>
                  </a:schemeClr>
                </a:solidFill>
              </a:rPr>
              <a:t>Limiter le contact avec le personnel soignant; utiliser la télémédecine</a:t>
            </a:r>
          </a:p>
          <a:p>
            <a:pPr lvl="1"/>
            <a:r>
              <a:rPr lang="fr-FR" sz="2800" b="1" dirty="0">
                <a:solidFill>
                  <a:schemeClr val="accent5">
                    <a:lumMod val="50000"/>
                  </a:schemeClr>
                </a:solidFill>
              </a:rPr>
              <a:t>Clinique (dyspnée, appréciation de la volémie…)</a:t>
            </a:r>
          </a:p>
          <a:p>
            <a:pPr lvl="1"/>
            <a:r>
              <a:rPr lang="fr-FR" sz="2800" b="1" dirty="0">
                <a:solidFill>
                  <a:schemeClr val="accent5">
                    <a:lumMod val="50000"/>
                  </a:schemeClr>
                </a:solidFill>
              </a:rPr>
              <a:t>Radiographie du thorax (cardiomégalie, signes d’œdème pulmonaire)</a:t>
            </a:r>
          </a:p>
          <a:p>
            <a:pPr lvl="1"/>
            <a:r>
              <a:rPr lang="fr-FR" sz="2800" b="1" dirty="0">
                <a:solidFill>
                  <a:schemeClr val="accent5">
                    <a:lumMod val="50000"/>
                  </a:schemeClr>
                </a:solidFill>
              </a:rPr>
              <a:t>ECG +/-</a:t>
            </a:r>
          </a:p>
          <a:p>
            <a:pPr lvl="1"/>
            <a:r>
              <a:rPr lang="fr-FR" sz="2800" b="1" dirty="0">
                <a:solidFill>
                  <a:schemeClr val="accent5">
                    <a:lumMod val="50000"/>
                  </a:schemeClr>
                </a:solidFill>
              </a:rPr>
              <a:t>BNP, NT-pro BNP (outil diagnostique, marqueur pronostique)</a:t>
            </a:r>
          </a:p>
          <a:p>
            <a:pPr lvl="1"/>
            <a:r>
              <a:rPr lang="fr-FR" sz="2800" b="1" dirty="0">
                <a:solidFill>
                  <a:schemeClr val="accent5">
                    <a:lumMod val="50000"/>
                  </a:schemeClr>
                </a:solidFill>
              </a:rPr>
              <a:t>Autres signes biologiques</a:t>
            </a:r>
          </a:p>
          <a:p>
            <a:endParaRPr lang="fr-FR" sz="3200" b="1" dirty="0">
              <a:solidFill>
                <a:srgbClr val="002060"/>
              </a:solidFill>
            </a:endParaRPr>
          </a:p>
          <a:p>
            <a:endParaRPr lang="fr-FR" sz="3200" b="1" dirty="0">
              <a:solidFill>
                <a:srgbClr val="002060"/>
              </a:solidFill>
            </a:endParaRP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11024" r="57547" b="10543"/>
          <a:stretch/>
        </p:blipFill>
        <p:spPr>
          <a:xfrm>
            <a:off x="0" y="19576"/>
            <a:ext cx="1582456" cy="155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38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B9632A-4DBA-42B4-B10D-7370B32F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26624" cy="1325563"/>
          </a:xfrm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rgbClr val="C00000"/>
                </a:solidFill>
                <a:latin typeface="+mn-lt"/>
              </a:rPr>
              <a:t>Diagnostic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82CB3-F837-42AF-8D26-D9910BEF4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2126"/>
            <a:ext cx="5905499" cy="147637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fr-FR" b="1" dirty="0"/>
              <a:t>Pneumopathie ou congestion  ? 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b="1" dirty="0"/>
              <a:t>Utiliser l’imagerie</a:t>
            </a:r>
          </a:p>
          <a:p>
            <a:r>
              <a:rPr lang="fr-FR" b="1" dirty="0"/>
              <a:t>Radio du thorax : peu sensible en contexte COVID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067F06E-8BC5-46BC-A8E1-9D9DCFAB1B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" t="1034" r="74700" b="55345"/>
          <a:stretch/>
        </p:blipFill>
        <p:spPr>
          <a:xfrm>
            <a:off x="8424750" y="3369675"/>
            <a:ext cx="3348150" cy="3431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77CF80B-CD35-4A35-8C04-6B3B4B5EC1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14" t="43429" r="17920" b="34210"/>
          <a:stretch/>
        </p:blipFill>
        <p:spPr>
          <a:xfrm>
            <a:off x="1052625" y="3369675"/>
            <a:ext cx="3719400" cy="33718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4ABA88F-4937-44E8-9AB4-B3534BFF84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71" t="27069" r="43128" b="29310"/>
          <a:stretch/>
        </p:blipFill>
        <p:spPr>
          <a:xfrm>
            <a:off x="5057775" y="3790951"/>
            <a:ext cx="2828925" cy="26098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9311240-A5F5-4146-BB4E-5C53F52D5DE8}"/>
              </a:ext>
            </a:extLst>
          </p:cNvPr>
          <p:cNvSpPr txBox="1">
            <a:spLocks/>
          </p:cNvSpPr>
          <p:nvPr/>
        </p:nvSpPr>
        <p:spPr>
          <a:xfrm>
            <a:off x="6743699" y="365125"/>
            <a:ext cx="5029201" cy="2895599"/>
          </a:xfrm>
          <a:prstGeom prst="rect">
            <a:avLst/>
          </a:prstGeom>
          <a:solidFill>
            <a:srgbClr val="FDF3ED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3200" b="1" dirty="0">
                <a:solidFill>
                  <a:srgbClr val="7030A0"/>
                </a:solidFill>
              </a:rPr>
              <a:t>Echocardiographie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fr-FR" sz="3200" b="1" dirty="0">
                <a:solidFill>
                  <a:srgbClr val="7030A0"/>
                </a:solidFill>
              </a:rPr>
              <a:t> </a:t>
            </a:r>
          </a:p>
          <a:p>
            <a:pPr lvl="1"/>
            <a:r>
              <a:rPr lang="fr-FR" sz="3200" b="1" dirty="0">
                <a:solidFill>
                  <a:srgbClr val="7030A0"/>
                </a:solidFill>
              </a:rPr>
              <a:t>Echo pulmonaire (lignes B, épanchement …)</a:t>
            </a:r>
          </a:p>
          <a:p>
            <a:pPr lvl="2"/>
            <a:r>
              <a:rPr lang="fr-FR" sz="3200" b="1" dirty="0">
                <a:solidFill>
                  <a:srgbClr val="E42087"/>
                </a:solidFill>
              </a:rPr>
              <a:t>Point Of Care Echo</a:t>
            </a:r>
          </a:p>
          <a:p>
            <a:pPr lvl="2"/>
            <a:endParaRPr lang="fr-FR" sz="2800" b="1" dirty="0">
              <a:solidFill>
                <a:srgbClr val="7030A0"/>
              </a:solidFill>
            </a:endParaRPr>
          </a:p>
          <a:p>
            <a:pPr lvl="1"/>
            <a:r>
              <a:rPr lang="fr-FR" sz="3200" b="1" dirty="0">
                <a:solidFill>
                  <a:srgbClr val="7030A0"/>
                </a:solidFill>
              </a:rPr>
              <a:t>Scanner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fr-FR" sz="3600" b="1" dirty="0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02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D4549A-D874-4CBB-ACD6-63CEBC276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09538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latin typeface="+mn-lt"/>
              </a:rPr>
              <a:t>Particularités cliniques chez les patients COVID atteints d’insuffisants cardiaques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A432901-5650-4571-819C-8029B5387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79" b="18154"/>
          <a:stretch/>
        </p:blipFill>
        <p:spPr>
          <a:xfrm>
            <a:off x="1933575" y="1435101"/>
            <a:ext cx="8001000" cy="499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26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248064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b="1" dirty="0">
                <a:solidFill>
                  <a:srgbClr val="C00000"/>
                </a:solidFill>
                <a:latin typeface="+mn-lt"/>
              </a:rPr>
              <a:t>Traitement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93689" y="1733550"/>
            <a:ext cx="10150636" cy="4714875"/>
          </a:xfrm>
          <a:solidFill>
            <a:srgbClr val="FDF3ED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dirty="0">
                <a:solidFill>
                  <a:srgbClr val="002060"/>
                </a:solidFill>
              </a:rPr>
              <a:t>COVID, Récepteur ACE2, IEC et ARA ?</a:t>
            </a:r>
          </a:p>
          <a:p>
            <a:pPr marL="0" indent="0">
              <a:buNone/>
            </a:pPr>
            <a:r>
              <a:rPr lang="fr-FR" sz="3200" b="1" dirty="0">
                <a:solidFill>
                  <a:srgbClr val="002060"/>
                </a:solidFill>
              </a:rPr>
              <a:t>Expression accrue, impact pronostique ?</a:t>
            </a:r>
            <a:endParaRPr lang="fr-FR" sz="2600" b="1" dirty="0">
              <a:solidFill>
                <a:srgbClr val="002060"/>
              </a:solidFill>
            </a:endParaRPr>
          </a:p>
          <a:p>
            <a:endParaRPr lang="fr-FR" sz="1500" b="1" dirty="0">
              <a:solidFill>
                <a:srgbClr val="002060"/>
              </a:solidFill>
            </a:endParaRP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11024" r="57547" b="10543"/>
          <a:stretch/>
        </p:blipFill>
        <p:spPr>
          <a:xfrm>
            <a:off x="0" y="19576"/>
            <a:ext cx="1582456" cy="1554051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99C879C1-1720-45B4-8319-1ACFF60B74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5F199020-C100-4A70-80AD-F947CA0D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5599"/>
            <a:ext cx="73914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094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4950" y="272049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b="1" dirty="0">
                <a:solidFill>
                  <a:srgbClr val="C00000"/>
                </a:solidFill>
                <a:latin typeface="+mn-lt"/>
              </a:rPr>
              <a:t>BRACE CORONA</a:t>
            </a: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11024" r="57547" b="10543"/>
          <a:stretch/>
        </p:blipFill>
        <p:spPr>
          <a:xfrm>
            <a:off x="0" y="19576"/>
            <a:ext cx="1582456" cy="1554051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99C879C1-1720-45B4-8319-1ACFF60B74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9FED4911-02FE-43AA-A832-3BB6D6101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49610"/>
            <a:ext cx="6248400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rimary Outcome and Clinical Status at 30 Days">
            <a:extLst>
              <a:ext uri="{FF2B5EF4-FFF2-40B4-BE49-F238E27FC236}">
                <a16:creationId xmlns:a16="http://schemas.microsoft.com/office/drawing/2014/main" id="{2785F662-EC0D-4777-B6AF-F4886DEB2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171450"/>
            <a:ext cx="5764213" cy="6438486"/>
          </a:xfrm>
          <a:prstGeom prst="rect">
            <a:avLst/>
          </a:prstGeom>
          <a:noFill/>
          <a:ln>
            <a:solidFill>
              <a:srgbClr val="E4208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7A9C38E-807C-4BF9-A7A9-DDEB2C8BFD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1360"/>
          <a:stretch/>
        </p:blipFill>
        <p:spPr>
          <a:xfrm>
            <a:off x="304800" y="1873595"/>
            <a:ext cx="11315700" cy="3667125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43175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248064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b="1" dirty="0">
                <a:solidFill>
                  <a:srgbClr val="C00000"/>
                </a:solidFill>
                <a:latin typeface="+mn-lt"/>
              </a:rPr>
              <a:t>Traitement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82456" y="1866901"/>
            <a:ext cx="10150636" cy="3829050"/>
          </a:xfrm>
          <a:solidFill>
            <a:srgbClr val="FDF3ED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Insuffisance cardiaque chronique à fraction d’éjection réduite </a:t>
            </a:r>
            <a:r>
              <a:rPr lang="fr-FR" sz="3200" b="1" dirty="0">
                <a:solidFill>
                  <a:srgbClr val="002060"/>
                </a:solidFill>
              </a:rPr>
              <a:t>: traitement similaire (IEC,ARA2, Bétabloquant, Anti-aldostérone,  </a:t>
            </a:r>
            <a:r>
              <a:rPr lang="fr-FR" sz="3200" b="1" dirty="0" err="1">
                <a:solidFill>
                  <a:srgbClr val="002060"/>
                </a:solidFill>
              </a:rPr>
              <a:t>Saccubitril-Valsartan</a:t>
            </a:r>
            <a:r>
              <a:rPr lang="fr-FR" sz="3200" b="1" dirty="0">
                <a:solidFill>
                  <a:srgbClr val="002060"/>
                </a:solidFill>
              </a:rPr>
              <a:t>, diurétique…)</a:t>
            </a:r>
          </a:p>
          <a:p>
            <a:pPr marL="0" indent="0">
              <a:buNone/>
            </a:pPr>
            <a:r>
              <a:rPr lang="fr-FR" sz="3200" b="1" dirty="0">
                <a:solidFill>
                  <a:srgbClr val="002060"/>
                </a:solidFill>
              </a:rPr>
              <a:t>	</a:t>
            </a:r>
          </a:p>
          <a:p>
            <a:pPr marL="0" indent="0">
              <a:buNone/>
            </a:pP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IC  à fraction d’éjection préservée </a:t>
            </a:r>
            <a:r>
              <a:rPr lang="fr-FR" sz="3200" b="1" dirty="0">
                <a:solidFill>
                  <a:srgbClr val="002060"/>
                </a:solidFill>
              </a:rPr>
              <a:t>: contrôle de la tension artérielle, de la fréquence cardiaque, nitrés, faibles doses de diurétiques, contrôle de l’ischémie</a:t>
            </a:r>
          </a:p>
          <a:p>
            <a:pPr marL="0" indent="0">
              <a:buNone/>
            </a:pPr>
            <a:endParaRPr lang="fr-FR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2600" b="1" dirty="0">
              <a:solidFill>
                <a:srgbClr val="002060"/>
              </a:solidFill>
            </a:endParaRPr>
          </a:p>
          <a:p>
            <a:endParaRPr lang="fr-FR" sz="1500" b="1" dirty="0">
              <a:solidFill>
                <a:srgbClr val="002060"/>
              </a:solidFill>
            </a:endParaRP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11024" r="57547" b="10543"/>
          <a:stretch/>
        </p:blipFill>
        <p:spPr>
          <a:xfrm>
            <a:off x="0" y="19576"/>
            <a:ext cx="1582456" cy="155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91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248064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b="1" dirty="0">
                <a:solidFill>
                  <a:srgbClr val="C00000"/>
                </a:solidFill>
                <a:latin typeface="+mn-lt"/>
              </a:rPr>
              <a:t>Traitement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93689" y="1733550"/>
            <a:ext cx="10264936" cy="4714875"/>
          </a:xfrm>
          <a:solidFill>
            <a:srgbClr val="FDF3ED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</a:rPr>
              <a:t>Evaluation correcte de la volémie et des </a:t>
            </a:r>
            <a:r>
              <a:rPr lang="fr-FR" b="1" dirty="0" err="1">
                <a:solidFill>
                  <a:srgbClr val="002060"/>
                </a:solidFill>
              </a:rPr>
              <a:t>co</a:t>
            </a:r>
            <a:r>
              <a:rPr lang="fr-FR" b="1" dirty="0">
                <a:solidFill>
                  <a:srgbClr val="002060"/>
                </a:solidFill>
              </a:rPr>
              <a:t> morbidités</a:t>
            </a:r>
          </a:p>
          <a:p>
            <a:pPr marL="0" indent="0">
              <a:buNone/>
            </a:pPr>
            <a:endParaRPr lang="fr-FR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</a:rPr>
              <a:t>Prudence dans le  traitement diurétique</a:t>
            </a:r>
          </a:p>
          <a:p>
            <a:pPr marL="0" indent="0">
              <a:buNone/>
            </a:pPr>
            <a:endParaRPr lang="fr-FR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</a:rPr>
              <a:t>Attention à l’atteinte rénale et les  troubles ioniques pour les  IEC/ARA2</a:t>
            </a:r>
          </a:p>
          <a:p>
            <a:pPr marL="0" indent="0">
              <a:buNone/>
            </a:pPr>
            <a:endParaRPr lang="fr-FR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</a:rPr>
              <a:t>Prudence pour la  </a:t>
            </a:r>
            <a:r>
              <a:rPr lang="fr-FR" b="1" dirty="0" err="1">
                <a:solidFill>
                  <a:srgbClr val="002060"/>
                </a:solidFill>
              </a:rPr>
              <a:t>Digoxine</a:t>
            </a:r>
            <a:r>
              <a:rPr lang="fr-FR" b="1" dirty="0">
                <a:solidFill>
                  <a:srgbClr val="002060"/>
                </a:solidFill>
              </a:rPr>
              <a:t> et les antiarythmiques (effets pro arythmiques liés à l’hypoxie, aux troubles ioniques, aux interactions médicamenteuses, atteinte rénale ou hépatique)</a:t>
            </a:r>
          </a:p>
          <a:p>
            <a:pPr marL="0" indent="0">
              <a:buNone/>
            </a:pPr>
            <a:endParaRPr lang="fr-FR" sz="2600" b="1" dirty="0">
              <a:solidFill>
                <a:srgbClr val="002060"/>
              </a:solidFill>
            </a:endParaRPr>
          </a:p>
          <a:p>
            <a:endParaRPr lang="fr-FR" sz="1500" b="1" dirty="0">
              <a:solidFill>
                <a:srgbClr val="002060"/>
              </a:solidFill>
            </a:endParaRP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11024" r="57547" b="10543"/>
          <a:stretch/>
        </p:blipFill>
        <p:spPr>
          <a:xfrm>
            <a:off x="0" y="19576"/>
            <a:ext cx="1582456" cy="155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76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51E6DC-F25D-452D-9112-3FF91506B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A15703C-2259-4B67-A8D6-16FFCE16DCD0}"/>
              </a:ext>
            </a:extLst>
          </p:cNvPr>
          <p:cNvSpPr/>
          <p:nvPr/>
        </p:nvSpPr>
        <p:spPr>
          <a:xfrm>
            <a:off x="1114425" y="2651919"/>
            <a:ext cx="9963150" cy="177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600" dirty="0">
                <a:solidFill>
                  <a:srgbClr val="FF0000"/>
                </a:solidFill>
                <a:latin typeface="Lucida Calligraphy" panose="03010101010101010101" pitchFamily="66" charset="0"/>
              </a:rPr>
              <a:t>A R D S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1EBB7D0-1B32-4197-8735-038570A11EDD}"/>
              </a:ext>
            </a:extLst>
          </p:cNvPr>
          <p:cNvSpPr/>
          <p:nvPr/>
        </p:nvSpPr>
        <p:spPr>
          <a:xfrm>
            <a:off x="4295775" y="2162175"/>
            <a:ext cx="2038350" cy="24003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900" dirty="0">
                <a:solidFill>
                  <a:srgbClr val="E42087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7747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003BDD-03E1-4EE5-961E-D42C717BD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18972B-D841-4181-917D-787C8C9CA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271320E-BDA5-48F0-A1DD-B64E3EE15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161925"/>
            <a:ext cx="5400675" cy="62484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B99FF97-9B70-4693-B7F2-052EF401A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5" y="681037"/>
            <a:ext cx="526732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63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A7F2B7-032C-4A5F-8E68-A96358D34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BDEDA3-78BF-40DC-9070-49CF0045A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DA9A97E-827B-450E-8FD7-39D7B8F24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585787"/>
            <a:ext cx="1025842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699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4095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b="1" dirty="0">
                <a:solidFill>
                  <a:srgbClr val="C00000"/>
                </a:solidFill>
                <a:latin typeface="+mn-lt"/>
              </a:rPr>
              <a:t>Traitement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6226" y="1941535"/>
            <a:ext cx="3178737" cy="221136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sz="3200" b="1" dirty="0">
                <a:solidFill>
                  <a:srgbClr val="002060"/>
                </a:solidFill>
              </a:rPr>
              <a:t>Réadaptation à distance</a:t>
            </a:r>
            <a:endParaRPr lang="fr-FR" sz="2600" b="1" dirty="0">
              <a:solidFill>
                <a:srgbClr val="002060"/>
              </a:solidFill>
            </a:endParaRPr>
          </a:p>
          <a:p>
            <a:endParaRPr lang="fr-FR" sz="1500" b="1" dirty="0">
              <a:solidFill>
                <a:srgbClr val="002060"/>
              </a:solidFill>
            </a:endParaRP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11024" r="57547" b="10543"/>
          <a:stretch/>
        </p:blipFill>
        <p:spPr>
          <a:xfrm>
            <a:off x="0" y="19576"/>
            <a:ext cx="1582456" cy="15540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57A7AEE-26E0-4498-B5FF-D4E1A41880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7487" y="1161801"/>
            <a:ext cx="6822013" cy="44984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F439136-70B5-43FE-BF5C-9316D826ED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76886" y="2319611"/>
            <a:ext cx="4880478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86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4095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b="1" dirty="0">
                <a:solidFill>
                  <a:srgbClr val="C00000"/>
                </a:solidFill>
                <a:latin typeface="+mn-lt"/>
              </a:rPr>
              <a:t>Traitement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6226" y="1970110"/>
            <a:ext cx="5038724" cy="221136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dirty="0">
                <a:solidFill>
                  <a:srgbClr val="002060"/>
                </a:solidFill>
              </a:rPr>
              <a:t>Télémédecine</a:t>
            </a:r>
          </a:p>
          <a:p>
            <a:pPr marL="0" indent="0">
              <a:buNone/>
            </a:pPr>
            <a:endParaRPr lang="fr-FR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sz="3200" b="1" dirty="0">
                <a:solidFill>
                  <a:srgbClr val="002060"/>
                </a:solidFill>
              </a:rPr>
              <a:t>Réadaptation à distance</a:t>
            </a:r>
            <a:endParaRPr lang="fr-FR" sz="2600" b="1" dirty="0">
              <a:solidFill>
                <a:srgbClr val="002060"/>
              </a:solidFill>
            </a:endParaRPr>
          </a:p>
          <a:p>
            <a:endParaRPr lang="fr-FR" sz="1500" b="1" dirty="0">
              <a:solidFill>
                <a:srgbClr val="002060"/>
              </a:solidFill>
            </a:endParaRP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11024" r="57547" b="10543"/>
          <a:stretch/>
        </p:blipFill>
        <p:spPr>
          <a:xfrm>
            <a:off x="0" y="19576"/>
            <a:ext cx="1582456" cy="1554051"/>
          </a:xfrm>
          <a:prstGeom prst="rect">
            <a:avLst/>
          </a:prstGeom>
        </p:spPr>
      </p:pic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3C9A88D5-ED38-4400-8CA1-6F5BF11E8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23850"/>
            <a:ext cx="665797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1572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24806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5400" b="1" dirty="0">
                <a:solidFill>
                  <a:srgbClr val="C00000"/>
                </a:solidFill>
                <a:latin typeface="+mn-lt"/>
              </a:rPr>
              <a:t>Vaccination et insuffisance cardiaque</a:t>
            </a: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11024" r="57547" b="10543"/>
          <a:stretch/>
        </p:blipFill>
        <p:spPr>
          <a:xfrm>
            <a:off x="0" y="19576"/>
            <a:ext cx="1582456" cy="1554051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8496E27B-A759-49A0-81D8-5CFBD422C362}"/>
              </a:ext>
            </a:extLst>
          </p:cNvPr>
          <p:cNvSpPr/>
          <p:nvPr/>
        </p:nvSpPr>
        <p:spPr>
          <a:xfrm>
            <a:off x="228600" y="1952625"/>
            <a:ext cx="5867400" cy="98307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/>
              <a:t>Don’t </a:t>
            </a:r>
            <a:r>
              <a:rPr lang="fr-FR" sz="5400" dirty="0" err="1"/>
              <a:t>waist</a:t>
            </a:r>
            <a:r>
              <a:rPr lang="fr-FR" sz="5400" dirty="0"/>
              <a:t> time</a:t>
            </a:r>
          </a:p>
        </p:txBody>
      </p: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229FC9F3-15BC-4B19-886F-BAED79239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2" y="1643062"/>
            <a:ext cx="3395664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2788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24806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5400" b="1" dirty="0">
                <a:solidFill>
                  <a:srgbClr val="C00000"/>
                </a:solidFill>
                <a:latin typeface="+mn-lt"/>
              </a:rPr>
              <a:t>Vaccination et insuffisance cardiaque</a:t>
            </a: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11024" r="57547" b="10543"/>
          <a:stretch/>
        </p:blipFill>
        <p:spPr>
          <a:xfrm>
            <a:off x="0" y="19576"/>
            <a:ext cx="1582456" cy="155405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83EA4A5-95FF-48C2-805A-67853A265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23975"/>
            <a:ext cx="5667375" cy="54006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7585113-B1E4-47DD-82DE-DD9DEE377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6" y="3429001"/>
            <a:ext cx="5634037" cy="2105024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E5B8624-C4AD-42BB-972E-753A170A813B}"/>
              </a:ext>
            </a:extLst>
          </p:cNvPr>
          <p:cNvSpPr/>
          <p:nvPr/>
        </p:nvSpPr>
        <p:spPr>
          <a:xfrm>
            <a:off x="161925" y="4514850"/>
            <a:ext cx="5748338" cy="876300"/>
          </a:xfrm>
          <a:prstGeom prst="roundRect">
            <a:avLst/>
          </a:prstGeom>
          <a:noFill/>
          <a:ln w="57150">
            <a:solidFill>
              <a:srgbClr val="E42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8496E27B-A759-49A0-81D8-5CFBD422C362}"/>
              </a:ext>
            </a:extLst>
          </p:cNvPr>
          <p:cNvSpPr/>
          <p:nvPr/>
        </p:nvSpPr>
        <p:spPr>
          <a:xfrm>
            <a:off x="161925" y="1676400"/>
            <a:ext cx="5867400" cy="98307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/>
              <a:t>Don’t </a:t>
            </a:r>
            <a:r>
              <a:rPr lang="fr-FR" sz="5400" dirty="0" err="1"/>
              <a:t>waist</a:t>
            </a:r>
            <a:r>
              <a:rPr lang="fr-FR" sz="5400" dirty="0"/>
              <a:t> time</a:t>
            </a:r>
          </a:p>
        </p:txBody>
      </p: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229FC9F3-15BC-4B19-886F-BAED79239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7" y="1356554"/>
            <a:ext cx="1471613" cy="192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7271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248064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b="1" dirty="0">
                <a:solidFill>
                  <a:srgbClr val="C00000"/>
                </a:solidFill>
                <a:latin typeface="+mn-lt"/>
              </a:rPr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93689" y="1941534"/>
            <a:ext cx="9147291" cy="4506891"/>
          </a:xfrm>
          <a:solidFill>
            <a:srgbClr val="FDF3ED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3200" b="1" dirty="0">
                <a:solidFill>
                  <a:srgbClr val="002060"/>
                </a:solidFill>
              </a:rPr>
              <a:t>COVID 19 : défi supplémentaire chez les patients atteints d’insuffisance cardiaque</a:t>
            </a:r>
          </a:p>
          <a:p>
            <a:pPr marL="0" indent="0">
              <a:buNone/>
            </a:pPr>
            <a:endParaRPr lang="fr-FR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sz="3200" b="1" dirty="0">
                <a:solidFill>
                  <a:srgbClr val="002060"/>
                </a:solidFill>
              </a:rPr>
              <a:t>Causes et mécanismes  variés</a:t>
            </a:r>
          </a:p>
          <a:p>
            <a:pPr marL="0" indent="0">
              <a:buNone/>
            </a:pPr>
            <a:endParaRPr lang="fr-FR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sz="3200" b="1" dirty="0">
                <a:solidFill>
                  <a:srgbClr val="002060"/>
                </a:solidFill>
              </a:rPr>
              <a:t>Insuffisance cardiaque et atteinte myocardique : facteur pronostique</a:t>
            </a:r>
          </a:p>
          <a:p>
            <a:pPr marL="0" indent="0">
              <a:buNone/>
            </a:pPr>
            <a:endParaRPr lang="fr-FR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sz="3200" b="1" dirty="0" err="1">
                <a:solidFill>
                  <a:srgbClr val="002060"/>
                </a:solidFill>
              </a:rPr>
              <a:t>Taitement</a:t>
            </a:r>
            <a:r>
              <a:rPr lang="fr-FR" sz="3200" b="1" dirty="0">
                <a:solidFill>
                  <a:srgbClr val="002060"/>
                </a:solidFill>
              </a:rPr>
              <a:t> classique mais doit tenir compte du contexte clinique créé par l’infection à SARSCOV2</a:t>
            </a:r>
          </a:p>
          <a:p>
            <a:endParaRPr lang="fr-FR" sz="1500" b="1" dirty="0">
              <a:solidFill>
                <a:srgbClr val="002060"/>
              </a:solidFill>
            </a:endParaRP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11024" r="57547" b="10543"/>
          <a:stretch/>
        </p:blipFill>
        <p:spPr>
          <a:xfrm>
            <a:off x="0" y="19576"/>
            <a:ext cx="1582456" cy="155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155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30" y="425002"/>
            <a:ext cx="7881870" cy="60015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41324" y="3721994"/>
            <a:ext cx="1352282" cy="540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/>
              <a:t>Thanks</a:t>
            </a:r>
            <a:r>
              <a:rPr lang="fr-FR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8215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2456" y="102166"/>
            <a:ext cx="10515600" cy="1325563"/>
          </a:xfrm>
        </p:spPr>
        <p:txBody>
          <a:bodyPr>
            <a:noAutofit/>
          </a:bodyPr>
          <a:lstStyle/>
          <a:p>
            <a:r>
              <a:rPr lang="fr-FR" sz="4800" b="1" dirty="0">
                <a:solidFill>
                  <a:srgbClr val="C00000"/>
                </a:solidFill>
                <a:latin typeface="+mn-lt"/>
              </a:rPr>
              <a:t>Une action liée à la fixation des récepteurs ACE-2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3200" b="1" dirty="0">
              <a:solidFill>
                <a:srgbClr val="002060"/>
              </a:solidFill>
            </a:endParaRP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11024" r="57547" b="10543"/>
          <a:stretch/>
        </p:blipFill>
        <p:spPr>
          <a:xfrm>
            <a:off x="0" y="19576"/>
            <a:ext cx="1582456" cy="155405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1907528"/>
            <a:ext cx="3352799" cy="49504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5A99C7-F4FB-44CF-8FEF-4F9D5C0BD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831" y="1512995"/>
            <a:ext cx="8658225" cy="48375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E7E3793-5919-451A-81F5-2B5009A26759}"/>
              </a:ext>
            </a:extLst>
          </p:cNvPr>
          <p:cNvSpPr/>
          <p:nvPr/>
        </p:nvSpPr>
        <p:spPr>
          <a:xfrm>
            <a:off x="7772400" y="6524099"/>
            <a:ext cx="4325656" cy="2527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800" b="0" i="1" u="none" strike="noStrike" baseline="0">
                <a:solidFill>
                  <a:schemeClr val="tx2"/>
                </a:solidFill>
                <a:latin typeface="AkzidenzGrotesk-LightItalic"/>
              </a:rPr>
              <a:t>Circulation Research. </a:t>
            </a:r>
            <a:r>
              <a:rPr lang="fr-FR" sz="1800" b="0" i="0" u="none" strike="noStrike" baseline="0">
                <a:solidFill>
                  <a:schemeClr val="tx2"/>
                </a:solidFill>
                <a:latin typeface="AkzidenzGroteskBE-Light"/>
              </a:rPr>
              <a:t>2021;128:1214–1236</a:t>
            </a:r>
            <a:endParaRPr lang="fr-F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6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5E9855-6729-4585-9D86-79B4A1BF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3F2A00-9387-41D9-9295-2775E033E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EE6BFFE-1163-4655-86FD-DA614CFE4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0"/>
            <a:ext cx="10610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4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2456" y="15957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5400" b="1" dirty="0">
                <a:solidFill>
                  <a:srgbClr val="C00000"/>
                </a:solidFill>
                <a:latin typeface="+mn-lt"/>
              </a:rPr>
              <a:t>Système  cardio-vasculaire et COVID</a:t>
            </a:r>
            <a:br>
              <a:rPr lang="fr-FR" sz="5400" b="1" dirty="0">
                <a:solidFill>
                  <a:srgbClr val="C00000"/>
                </a:solidFill>
                <a:latin typeface="+mn-lt"/>
              </a:rPr>
            </a:br>
            <a:r>
              <a:rPr lang="fr-FR" sz="5300" b="1" dirty="0">
                <a:solidFill>
                  <a:srgbClr val="E8449A"/>
                </a:solidFill>
                <a:latin typeface="+mn-lt"/>
              </a:rPr>
              <a:t>Une expression plurielle</a:t>
            </a:r>
            <a:endParaRPr lang="fr-FR" sz="5400" b="1" dirty="0">
              <a:solidFill>
                <a:srgbClr val="E8449A"/>
              </a:solidFill>
              <a:latin typeface="+mn-lt"/>
            </a:endParaRP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11024" r="57547" b="10543"/>
          <a:stretch/>
        </p:blipFill>
        <p:spPr>
          <a:xfrm>
            <a:off x="0" y="19576"/>
            <a:ext cx="1582456" cy="1554051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11024" r="57547" b="10543"/>
          <a:stretch/>
        </p:blipFill>
        <p:spPr>
          <a:xfrm>
            <a:off x="4455020" y="2598571"/>
            <a:ext cx="3014098" cy="29599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69118" y="2598571"/>
            <a:ext cx="4068654" cy="6593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Atteinte cardiaque directe (myocardite)</a:t>
            </a:r>
          </a:p>
        </p:txBody>
      </p:sp>
      <p:sp>
        <p:nvSpPr>
          <p:cNvPr id="7" name="Rectangle 6"/>
          <p:cNvSpPr/>
          <p:nvPr/>
        </p:nvSpPr>
        <p:spPr>
          <a:xfrm>
            <a:off x="386366" y="3748898"/>
            <a:ext cx="4068654" cy="6593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Infections opportunistes (myocardite, péricardite)</a:t>
            </a:r>
          </a:p>
        </p:txBody>
      </p:sp>
      <p:sp>
        <p:nvSpPr>
          <p:cNvPr id="8" name="Rectangle 7"/>
          <p:cNvSpPr/>
          <p:nvPr/>
        </p:nvSpPr>
        <p:spPr>
          <a:xfrm>
            <a:off x="386366" y="4899226"/>
            <a:ext cx="4068654" cy="6593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Syndromes coronariens aigus type 1 (rupture de plaque) ou 2</a:t>
            </a:r>
          </a:p>
        </p:txBody>
      </p:sp>
      <p:sp>
        <p:nvSpPr>
          <p:cNvPr id="9" name="Rectangle 8"/>
          <p:cNvSpPr/>
          <p:nvPr/>
        </p:nvSpPr>
        <p:spPr>
          <a:xfrm>
            <a:off x="386366" y="2598570"/>
            <a:ext cx="4068653" cy="6593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Décompensation d’une cardiopathie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18" y="3737760"/>
            <a:ext cx="4068654" cy="6593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Accidents </a:t>
            </a:r>
            <a:r>
              <a:rPr lang="fr-FR" sz="2000" b="1" dirty="0" err="1"/>
              <a:t>thrombo-emboliques</a:t>
            </a:r>
            <a:r>
              <a:rPr lang="fr-FR" sz="2000" b="1" dirty="0"/>
              <a:t> veineux et artériels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69118" y="4876949"/>
            <a:ext cx="4068654" cy="6593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Autres : </a:t>
            </a:r>
            <a:r>
              <a:rPr lang="fr-FR" sz="2000" b="1" dirty="0" err="1"/>
              <a:t>Takotsubo</a:t>
            </a:r>
            <a:r>
              <a:rPr lang="fr-FR" sz="2000" b="1" dirty="0"/>
              <a:t>, iatrogénie (stéroïdes, antiviraux, Chloroquine)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2434107" y="1650381"/>
            <a:ext cx="3129567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Inflammation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5756856" y="1661521"/>
            <a:ext cx="3129567" cy="9144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Thrombose</a:t>
            </a:r>
          </a:p>
          <a:p>
            <a:pPr algn="ctr"/>
            <a:r>
              <a:rPr lang="fr-FR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Coagulopathie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2328929" y="5640353"/>
            <a:ext cx="3129567" cy="9144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Hypoxie</a:t>
            </a:r>
          </a:p>
          <a:p>
            <a:pPr algn="ctr"/>
            <a:r>
              <a:rPr lang="fr-FR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Anomalies ioniques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5756856" y="5640353"/>
            <a:ext cx="3129567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C00000"/>
                </a:solidFill>
              </a:rPr>
              <a:t>Choc/défaillance </a:t>
            </a:r>
            <a:r>
              <a:rPr lang="fr-FR" sz="3200" b="1" dirty="0" err="1">
                <a:solidFill>
                  <a:srgbClr val="C00000"/>
                </a:solidFill>
              </a:rPr>
              <a:t>multiviscérale</a:t>
            </a:r>
            <a:endParaRPr lang="fr-FR" sz="3200" b="1" dirty="0">
              <a:solidFill>
                <a:srgbClr val="C00000"/>
              </a:solidFill>
            </a:endParaRPr>
          </a:p>
        </p:txBody>
      </p:sp>
      <p:pic>
        <p:nvPicPr>
          <p:cNvPr id="17" name="Picture 2" descr="Afficher l’image source">
            <a:extLst>
              <a:ext uri="{FF2B5EF4-FFF2-40B4-BE49-F238E27FC236}">
                <a16:creationId xmlns:a16="http://schemas.microsoft.com/office/drawing/2014/main" id="{653F57C9-D741-4AB7-916D-B5FB8191C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333" y="1661521"/>
            <a:ext cx="7767046" cy="486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10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52626"/>
            <a:ext cx="10515600" cy="465731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Myocardite à Coronavirus, </a:t>
            </a:r>
            <a:r>
              <a:rPr lang="fr-FR" sz="3200" b="1" dirty="0" err="1">
                <a:solidFill>
                  <a:srgbClr val="002060"/>
                </a:solidFill>
              </a:rPr>
              <a:t>autoimmune</a:t>
            </a:r>
            <a:r>
              <a:rPr lang="fr-FR" sz="3200" b="1" dirty="0">
                <a:solidFill>
                  <a:srgbClr val="002060"/>
                </a:solidFill>
              </a:rPr>
              <a:t> ou à germes opportunistes</a:t>
            </a:r>
          </a:p>
          <a:p>
            <a:endParaRPr lang="fr-FR" sz="2100" b="1" dirty="0">
              <a:solidFill>
                <a:srgbClr val="002060"/>
              </a:solidFill>
            </a:endParaRPr>
          </a:p>
          <a:p>
            <a:r>
              <a:rPr lang="fr-FR" sz="3200" b="1" dirty="0">
                <a:solidFill>
                  <a:srgbClr val="002060"/>
                </a:solidFill>
              </a:rPr>
              <a:t>Syndromes coronariens</a:t>
            </a:r>
          </a:p>
          <a:p>
            <a:endParaRPr lang="fr-FR" sz="2100" b="1" dirty="0">
              <a:solidFill>
                <a:srgbClr val="002060"/>
              </a:solidFill>
            </a:endParaRPr>
          </a:p>
          <a:p>
            <a:r>
              <a:rPr lang="fr-FR" sz="3200" b="1" dirty="0">
                <a:solidFill>
                  <a:srgbClr val="002060"/>
                </a:solidFill>
              </a:rPr>
              <a:t>Syndrome de </a:t>
            </a:r>
            <a:r>
              <a:rPr lang="fr-FR" sz="3200" b="1" dirty="0" err="1">
                <a:solidFill>
                  <a:srgbClr val="002060"/>
                </a:solidFill>
              </a:rPr>
              <a:t>Takotsubo</a:t>
            </a:r>
            <a:endParaRPr lang="fr-FR" sz="3200" b="1" dirty="0">
              <a:solidFill>
                <a:srgbClr val="002060"/>
              </a:solidFill>
            </a:endParaRPr>
          </a:p>
          <a:p>
            <a:endParaRPr lang="fr-FR" sz="2100" b="1" dirty="0">
              <a:solidFill>
                <a:srgbClr val="002060"/>
              </a:solidFill>
            </a:endParaRPr>
          </a:p>
          <a:p>
            <a:r>
              <a:rPr lang="fr-FR" sz="3200" b="1" dirty="0">
                <a:solidFill>
                  <a:srgbClr val="002060"/>
                </a:solidFill>
              </a:rPr>
              <a:t>Maladies </a:t>
            </a:r>
            <a:r>
              <a:rPr lang="fr-FR" sz="3200" b="1" dirty="0" err="1">
                <a:solidFill>
                  <a:srgbClr val="002060"/>
                </a:solidFill>
              </a:rPr>
              <a:t>thrombo-emboliques</a:t>
            </a:r>
            <a:endParaRPr lang="fr-FR" sz="3200" b="1" dirty="0">
              <a:solidFill>
                <a:srgbClr val="002060"/>
              </a:solidFill>
            </a:endParaRPr>
          </a:p>
          <a:p>
            <a:endParaRPr lang="fr-FR" sz="2100" b="1" dirty="0">
              <a:solidFill>
                <a:srgbClr val="002060"/>
              </a:solidFill>
            </a:endParaRPr>
          </a:p>
          <a:p>
            <a:r>
              <a:rPr lang="fr-FR" sz="3200" b="1" dirty="0">
                <a:solidFill>
                  <a:srgbClr val="002060"/>
                </a:solidFill>
              </a:rPr>
              <a:t>Péricardite</a:t>
            </a:r>
          </a:p>
          <a:p>
            <a:endParaRPr lang="fr-FR" sz="1900" b="1" dirty="0">
              <a:solidFill>
                <a:srgbClr val="002060"/>
              </a:solidFill>
            </a:endParaRPr>
          </a:p>
          <a:p>
            <a:r>
              <a:rPr lang="fr-FR" sz="3200" b="1" dirty="0">
                <a:solidFill>
                  <a:srgbClr val="002060"/>
                </a:solidFill>
              </a:rPr>
              <a:t>Maladie veineuse thrombo-embolique </a:t>
            </a:r>
          </a:p>
          <a:p>
            <a:endParaRPr lang="fr-FR" sz="3200" b="1" dirty="0">
              <a:solidFill>
                <a:srgbClr val="002060"/>
              </a:solidFill>
            </a:endParaRPr>
          </a:p>
          <a:p>
            <a:r>
              <a:rPr lang="fr-FR" sz="3200" b="1" dirty="0">
                <a:solidFill>
                  <a:srgbClr val="002060"/>
                </a:solidFill>
              </a:rPr>
              <a:t>Thrombose artérielle et vascularite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676400" y="24806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5400" b="1" dirty="0">
                <a:solidFill>
                  <a:srgbClr val="C00000"/>
                </a:solidFill>
                <a:latin typeface="+mn-lt"/>
              </a:rPr>
              <a:t>COVID-19 : spectre de l’atteinte cardio-vasculaire</a:t>
            </a:r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11024" r="57547" b="10543"/>
          <a:stretch/>
        </p:blipFill>
        <p:spPr>
          <a:xfrm>
            <a:off x="0" y="19576"/>
            <a:ext cx="1582456" cy="155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56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6375" y="1952626"/>
            <a:ext cx="10515600" cy="465731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002060"/>
                </a:solidFill>
              </a:rPr>
              <a:t>Chronique </a:t>
            </a:r>
          </a:p>
          <a:p>
            <a:pPr marL="457200" lvl="1" indent="0">
              <a:buNone/>
            </a:pPr>
            <a:r>
              <a:rPr lang="fr-FR" sz="3200" b="1" dirty="0">
                <a:solidFill>
                  <a:srgbClr val="002060"/>
                </a:solidFill>
              </a:rPr>
              <a:t> </a:t>
            </a:r>
            <a:r>
              <a:rPr lang="fr-FR" sz="3200" b="1" dirty="0">
                <a:solidFill>
                  <a:schemeClr val="accent4">
                    <a:lumMod val="75000"/>
                  </a:schemeClr>
                </a:solidFill>
              </a:rPr>
              <a:t>vs</a:t>
            </a:r>
            <a:r>
              <a:rPr lang="fr-FR" sz="3200" b="1" dirty="0">
                <a:solidFill>
                  <a:srgbClr val="002060"/>
                </a:solidFill>
              </a:rPr>
              <a:t> </a:t>
            </a:r>
          </a:p>
          <a:p>
            <a:r>
              <a:rPr lang="fr-FR" sz="3600" b="1" dirty="0">
                <a:solidFill>
                  <a:srgbClr val="002060"/>
                </a:solidFill>
              </a:rPr>
              <a:t>aiguë</a:t>
            </a:r>
          </a:p>
          <a:p>
            <a:endParaRPr lang="fr-FR" sz="3600" b="1" dirty="0">
              <a:solidFill>
                <a:srgbClr val="002060"/>
              </a:solidFill>
            </a:endParaRPr>
          </a:p>
          <a:p>
            <a:r>
              <a:rPr lang="fr-FR" sz="3600" b="1" dirty="0">
                <a:solidFill>
                  <a:srgbClr val="002060"/>
                </a:solidFill>
              </a:rPr>
              <a:t>À fraction d’éjection préservée </a:t>
            </a:r>
          </a:p>
          <a:p>
            <a:pPr marL="457200" lvl="1" indent="0">
              <a:buNone/>
            </a:pPr>
            <a:r>
              <a:rPr lang="fr-FR" sz="3200" b="1" dirty="0">
                <a:solidFill>
                  <a:srgbClr val="002060"/>
                </a:solidFill>
              </a:rPr>
              <a:t> </a:t>
            </a:r>
            <a:r>
              <a:rPr lang="fr-FR" sz="3200" b="1" dirty="0">
                <a:solidFill>
                  <a:schemeClr val="accent4">
                    <a:lumMod val="75000"/>
                  </a:schemeClr>
                </a:solidFill>
              </a:rPr>
              <a:t>vs</a:t>
            </a:r>
            <a:r>
              <a:rPr lang="fr-FR" sz="3200" b="1" dirty="0">
                <a:solidFill>
                  <a:srgbClr val="002060"/>
                </a:solidFill>
              </a:rPr>
              <a:t> </a:t>
            </a:r>
          </a:p>
          <a:p>
            <a:r>
              <a:rPr lang="fr-FR" sz="3600" b="1" dirty="0">
                <a:solidFill>
                  <a:srgbClr val="002060"/>
                </a:solidFill>
              </a:rPr>
              <a:t>réduite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676400" y="24806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5400" b="1" dirty="0">
                <a:solidFill>
                  <a:srgbClr val="C00000"/>
                </a:solidFill>
                <a:latin typeface="+mn-lt"/>
              </a:rPr>
              <a:t>COVID-19 : formes cliniques de l’insuffisance cardiaque</a:t>
            </a:r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11024" r="57547" b="10543"/>
          <a:stretch/>
        </p:blipFill>
        <p:spPr>
          <a:xfrm>
            <a:off x="0" y="19576"/>
            <a:ext cx="1582456" cy="155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63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2456" y="136224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b="1" dirty="0">
                <a:solidFill>
                  <a:srgbClr val="C00000"/>
                </a:solidFill>
                <a:latin typeface="+mn-lt"/>
              </a:rPr>
              <a:t>Insuffisance cardiaque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82456" y="1664638"/>
            <a:ext cx="10515600" cy="5193362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Jusqu’à 20% d’IC de novo dans certaines séries, voire 30% en réanimation</a:t>
            </a:r>
          </a:p>
          <a:p>
            <a:endParaRPr lang="fr-FR" sz="700" b="1" dirty="0">
              <a:solidFill>
                <a:srgbClr val="002060"/>
              </a:solidFill>
            </a:endParaRPr>
          </a:p>
          <a:p>
            <a:endParaRPr lang="fr-FR" sz="1200" b="1" dirty="0">
              <a:solidFill>
                <a:srgbClr val="002060"/>
              </a:solidFill>
            </a:endParaRPr>
          </a:p>
          <a:p>
            <a:r>
              <a:rPr lang="fr-FR" sz="3200" b="1" dirty="0">
                <a:solidFill>
                  <a:srgbClr val="002060"/>
                </a:solidFill>
              </a:rPr>
              <a:t>Registre français CAPACITY-COVID (3011 patients)</a:t>
            </a:r>
          </a:p>
          <a:p>
            <a:pPr lvl="1"/>
            <a:r>
              <a:rPr lang="fr-FR" sz="2600" b="1" dirty="0">
                <a:solidFill>
                  <a:srgbClr val="002060"/>
                </a:solidFill>
              </a:rPr>
              <a:t>Embolie pulmonaire : 6,6%</a:t>
            </a:r>
          </a:p>
          <a:p>
            <a:pPr lvl="1"/>
            <a:r>
              <a:rPr lang="fr-FR" sz="2600" b="1" dirty="0">
                <a:solidFill>
                  <a:srgbClr val="002060"/>
                </a:solidFill>
              </a:rPr>
              <a:t>Fibrillation atriale : 4,7%</a:t>
            </a:r>
          </a:p>
          <a:p>
            <a:pPr lvl="1"/>
            <a:r>
              <a:rPr lang="fr-FR" sz="3200" b="1" dirty="0">
                <a:solidFill>
                  <a:srgbClr val="E42087"/>
                </a:solidFill>
              </a:rPr>
              <a:t>Insuffisance cardiaque : 1,8%</a:t>
            </a:r>
          </a:p>
          <a:p>
            <a:pPr lvl="1"/>
            <a:r>
              <a:rPr lang="fr-FR" sz="2600" b="1" dirty="0">
                <a:solidFill>
                  <a:srgbClr val="002060"/>
                </a:solidFill>
              </a:rPr>
              <a:t>SCA : 0,5%</a:t>
            </a:r>
          </a:p>
          <a:p>
            <a:pPr lvl="1"/>
            <a:r>
              <a:rPr lang="fr-FR" sz="2600" b="1" dirty="0">
                <a:solidFill>
                  <a:srgbClr val="002060"/>
                </a:solidFill>
              </a:rPr>
              <a:t>Arythmies : 0,5%</a:t>
            </a:r>
          </a:p>
          <a:p>
            <a:pPr lvl="1"/>
            <a:r>
              <a:rPr lang="fr-FR" sz="2600" b="1" dirty="0">
                <a:solidFill>
                  <a:srgbClr val="002060"/>
                </a:solidFill>
              </a:rPr>
              <a:t>Myocardite : 0,1%</a:t>
            </a:r>
          </a:p>
          <a:p>
            <a:endParaRPr lang="fr-FR" sz="3200" b="1" dirty="0">
              <a:solidFill>
                <a:srgbClr val="002060"/>
              </a:solidFill>
            </a:endParaRPr>
          </a:p>
          <a:p>
            <a:endParaRPr lang="fr-FR" sz="3200" b="1" dirty="0">
              <a:solidFill>
                <a:srgbClr val="002060"/>
              </a:solidFill>
            </a:endParaRP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11024" r="57547" b="10543"/>
          <a:stretch/>
        </p:blipFill>
        <p:spPr>
          <a:xfrm>
            <a:off x="0" y="19576"/>
            <a:ext cx="1582456" cy="155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872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792</Words>
  <Application>Microsoft Office PowerPoint</Application>
  <PresentationFormat>Grand écran</PresentationFormat>
  <Paragraphs>173</Paragraphs>
  <Slides>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7" baseType="lpstr">
      <vt:lpstr>AkzidenzGroteskBE-Light</vt:lpstr>
      <vt:lpstr>AkzidenzGrotesk-LightItalic</vt:lpstr>
      <vt:lpstr>Arial</vt:lpstr>
      <vt:lpstr>BlinkMacSystemFont</vt:lpstr>
      <vt:lpstr>Bradley Hand ITC</vt:lpstr>
      <vt:lpstr>Calibri</vt:lpstr>
      <vt:lpstr>Calibri Light</vt:lpstr>
      <vt:lpstr>Lucida Calligraphy</vt:lpstr>
      <vt:lpstr>Merriweather</vt:lpstr>
      <vt:lpstr>Thème Office</vt:lpstr>
      <vt:lpstr>Insuffisance cardiaque au cours de l’infection à COVID 19 </vt:lpstr>
      <vt:lpstr>The new and the old epidemy</vt:lpstr>
      <vt:lpstr>Présentation PowerPoint</vt:lpstr>
      <vt:lpstr>Une action liée à la fixation des récepteurs ACE-2</vt:lpstr>
      <vt:lpstr>Présentation PowerPoint</vt:lpstr>
      <vt:lpstr>Système  cardio-vasculaire et COVID Une expression plurielle</vt:lpstr>
      <vt:lpstr>COVID-19 : spectre de l’atteinte cardio-vasculaire</vt:lpstr>
      <vt:lpstr>COVID-19 : formes cliniques de l’insuffisance cardiaque</vt:lpstr>
      <vt:lpstr>Insuffisance cardiaque</vt:lpstr>
      <vt:lpstr>Insuffisance cardiaque</vt:lpstr>
      <vt:lpstr>Présentation PowerPoint</vt:lpstr>
      <vt:lpstr>Principaux mécanismes de l’insuffisance cardiaque aiguë</vt:lpstr>
      <vt:lpstr>Principaux mécanismes de l’insuffisance cardiaque aiguë</vt:lpstr>
      <vt:lpstr>Arythmies cardiaques</vt:lpstr>
      <vt:lpstr>Principaux mécanismes de l’insuffisance cardiaque à FEVG préservée</vt:lpstr>
      <vt:lpstr>Insuffisance cardiaque et COVID Une situation à risque</vt:lpstr>
      <vt:lpstr>Atteinte cardio-vasculaire et pronostic</vt:lpstr>
      <vt:lpstr>Insuffisance cardiaque et COVID</vt:lpstr>
      <vt:lpstr>Clinical Outcomes in Patients With Heart Failure Hospitalized With COVID-19 Bhatt SA et al, JACC Heart failure, 2021, 9 :  65-73. </vt:lpstr>
      <vt:lpstr>Clinical Outcomes in Patients With Heart Failure Hospitalized With COVID-19 Bhatt SA et al, JACC Heart failure, 2021, 9 :  65-73. </vt:lpstr>
      <vt:lpstr>Clinical Outcomes in Patients With Heart Failure Hospitalized With COVID-19 Bhatt SA et al, JACC Heart failure, 2021, 9 :  65-73. </vt:lpstr>
      <vt:lpstr>Présentation PowerPoint</vt:lpstr>
      <vt:lpstr>Insuffisance cardiaque</vt:lpstr>
      <vt:lpstr>Diagnostic </vt:lpstr>
      <vt:lpstr>Particularités cliniques chez les patients COVID atteints d’insuffisants cardiaques</vt:lpstr>
      <vt:lpstr>Traitement</vt:lpstr>
      <vt:lpstr>BRACE CORONA</vt:lpstr>
      <vt:lpstr>Traitement</vt:lpstr>
      <vt:lpstr>Traitement</vt:lpstr>
      <vt:lpstr>Présentation PowerPoint</vt:lpstr>
      <vt:lpstr>Présentation PowerPoint</vt:lpstr>
      <vt:lpstr>Traitement</vt:lpstr>
      <vt:lpstr>Traitement</vt:lpstr>
      <vt:lpstr>Vaccination et insuffisance cardiaque</vt:lpstr>
      <vt:lpstr>Vaccination et insuffisance cardiaque</vt:lpstr>
      <vt:lpstr>Conclusion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Cœur et COVID-19</dc:title>
  <dc:creator>User</dc:creator>
  <cp:lastModifiedBy>HP</cp:lastModifiedBy>
  <cp:revision>81</cp:revision>
  <dcterms:created xsi:type="dcterms:W3CDTF">2020-04-25T19:24:26Z</dcterms:created>
  <dcterms:modified xsi:type="dcterms:W3CDTF">2021-10-28T07:58:55Z</dcterms:modified>
</cp:coreProperties>
</file>